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7562850" cy="106886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1">
          <p15:clr>
            <a:srgbClr val="A4A3A4"/>
          </p15:clr>
        </p15:guide>
        <p15:guide id="2" orient="horz" pos="1773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1249">
          <p15:clr>
            <a:srgbClr val="A4A3A4"/>
          </p15:clr>
        </p15:guide>
        <p15:guide id="6" orient="horz" pos="1553">
          <p15:clr>
            <a:srgbClr val="A4A3A4"/>
          </p15:clr>
        </p15:guide>
        <p15:guide id="7" pos="597">
          <p15:clr>
            <a:srgbClr val="A4A3A4"/>
          </p15:clr>
        </p15:guide>
        <p15:guide id="8" pos="4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4"/>
    <a:srgbClr val="00975F"/>
    <a:srgbClr val="008C50"/>
    <a:srgbClr val="810000"/>
    <a:srgbClr val="694893"/>
    <a:srgbClr val="7A373E"/>
    <a:srgbClr val="000000"/>
    <a:srgbClr val="7ABB3E"/>
    <a:srgbClr val="D8BB3E"/>
    <a:srgbClr val="D8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2" autoAdjust="0"/>
    <p:restoredTop sz="94624" autoAdjust="0"/>
  </p:normalViewPr>
  <p:slideViewPr>
    <p:cSldViewPr>
      <p:cViewPr varScale="1">
        <p:scale>
          <a:sx n="84" d="100"/>
          <a:sy n="84" d="100"/>
        </p:scale>
        <p:origin x="3704" y="200"/>
      </p:cViewPr>
      <p:guideLst>
        <p:guide orient="horz" pos="6311"/>
        <p:guide orient="horz" pos="1773"/>
        <p:guide orient="horz" pos="709"/>
        <p:guide orient="horz" pos="1161"/>
        <p:guide orient="horz" pos="1249"/>
        <p:guide orient="horz" pos="1553"/>
        <p:guide pos="597"/>
        <p:guide pos="4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2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9687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F301C1B-5AC5-FF85-59E9-D750843E3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647" y="10096847"/>
            <a:ext cx="2721556" cy="3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304FCE-D1DC-ED47-ADF0-B2C00FF9A6F6}"/>
              </a:ext>
            </a:extLst>
          </p:cNvPr>
          <p:cNvSpPr txBox="1"/>
          <p:nvPr userDrawn="1"/>
        </p:nvSpPr>
        <p:spPr>
          <a:xfrm>
            <a:off x="2029061" y="951831"/>
            <a:ext cx="351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chemeClr val="bg1"/>
                </a:solidFill>
                <a:latin typeface="Museo Sans 300"/>
                <a:cs typeface="Museo Sans 300"/>
              </a:rPr>
              <a:t>Amsterdam Neuroscience</a:t>
            </a:r>
            <a:endParaRPr lang="en-US" sz="1600" b="0" i="0" dirty="0">
              <a:solidFill>
                <a:schemeClr val="bg1"/>
              </a:solidFill>
              <a:latin typeface="Museo Sans 300"/>
              <a:cs typeface="Museo Sans 30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3376180" y="1848120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075267" y="2581173"/>
            <a:ext cx="0" cy="215444"/>
          </a:xfrm>
          <a:prstGeom prst="rect">
            <a:avLst/>
          </a:prstGeom>
          <a:noFill/>
        </p:spPr>
        <p:txBody>
          <a:bodyPr wrap="none" lIns="0" tIns="0" rIns="0" bIns="0" numCol="2" rtlCol="0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1B2CB-1A99-CD46-AE2F-0ABE4B9259F7}"/>
              </a:ext>
            </a:extLst>
          </p:cNvPr>
          <p:cNvSpPr/>
          <p:nvPr userDrawn="1"/>
        </p:nvSpPr>
        <p:spPr bwMode="auto">
          <a:xfrm>
            <a:off x="-1191" y="418104"/>
            <a:ext cx="7560469" cy="1901879"/>
          </a:xfrm>
          <a:prstGeom prst="rect">
            <a:avLst/>
          </a:prstGeom>
          <a:solidFill>
            <a:srgbClr val="0097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B0DD30-EF93-FC28-66EC-F334456028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3591" y="15727"/>
            <a:ext cx="2145572" cy="6910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1090613" rtl="0" eaLnBrk="1" fontAlgn="base" hangingPunct="1">
        <a:spcBef>
          <a:spcPct val="0"/>
        </a:spcBef>
        <a:spcAft>
          <a:spcPct val="0"/>
        </a:spcAft>
        <a:defRPr lang="nl-NL"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109061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62452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24904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87356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49808" algn="l" defTabSz="10919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14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9051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86518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1155700" indent="-284163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4pPr>
      <a:lvl5pPr marL="1443038" indent="-282575" algn="l" defTabSz="109061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Geneva" pitchFamily="31" charset="-128"/>
        </a:defRPr>
      </a:lvl5pPr>
      <a:lvl6pPr marL="1907614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6pPr>
      <a:lvl7pPr marL="2370067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7pPr>
      <a:lvl8pPr marL="2832518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8pPr>
      <a:lvl9pPr marL="3294970" indent="-285820" algn="l" defTabSz="10919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452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904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7356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9808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2260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4711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7163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9615" algn="l" defTabSz="462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B48F36E9-401D-EE4F-9F10-101468B2463D}"/>
              </a:ext>
            </a:extLst>
          </p:cNvPr>
          <p:cNvSpPr txBox="1"/>
          <p:nvPr/>
        </p:nvSpPr>
        <p:spPr>
          <a:xfrm>
            <a:off x="513071" y="3333920"/>
            <a:ext cx="6564312" cy="6494640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pPr algn="ctr"/>
            <a:endParaRPr lang="nl-NL" sz="1400" kern="0" dirty="0">
              <a:solidFill>
                <a:srgbClr val="810000"/>
              </a:solidFill>
            </a:endParaRPr>
          </a:p>
          <a:p>
            <a:pPr algn="ctr"/>
            <a:r>
              <a:rPr lang="nl-NL" sz="1400" kern="0" dirty="0">
                <a:solidFill>
                  <a:srgbClr val="0097B4"/>
                </a:solidFill>
              </a:rPr>
              <a:t>A better future for cancer patients</a:t>
            </a:r>
          </a:p>
          <a:p>
            <a:endParaRPr lang="nl-NL" sz="14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white.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8C5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about.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97B4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</a:t>
            </a:r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i="1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i="1" dirty="0">
                <a:solidFill>
                  <a:srgbClr val="000000"/>
                </a:solidFill>
                <a:latin typeface="Trebuchet MS" charset="0"/>
              </a:rPr>
              <a:t>Fig. 1 - 4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064AE7-8FD0-4310-1044-930EB88F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" t="33363" r="16" b="21881"/>
          <a:stretch/>
        </p:blipFill>
        <p:spPr>
          <a:xfrm>
            <a:off x="512579" y="3400207"/>
            <a:ext cx="3137044" cy="936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96887" y="1383879"/>
            <a:ext cx="6740922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A313F4-4F86-8A4F-B721-5F6182E461C8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Cancer Center Amsterdam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E472F8F-A848-A943-9B2E-1BFAAA84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2391991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kern="0" dirty="0">
                <a:solidFill>
                  <a:srgbClr val="0097B4"/>
                </a:solidFill>
              </a:rPr>
              <a:t>Ment </a:t>
            </a:r>
            <a:r>
              <a:rPr lang="nl-NL" kern="0" dirty="0" err="1">
                <a:solidFill>
                  <a:srgbClr val="0097B4"/>
                </a:solidFill>
              </a:rPr>
              <a:t>am</a:t>
            </a:r>
            <a:r>
              <a:rPr lang="nl-NL" kern="0" dirty="0">
                <a:solidFill>
                  <a:srgbClr val="0097B4"/>
                </a:solidFill>
              </a:rPr>
              <a:t> re </a:t>
            </a:r>
            <a:r>
              <a:rPr lang="nl-NL" kern="0" dirty="0" err="1">
                <a:solidFill>
                  <a:srgbClr val="0097B4"/>
                </a:solidFill>
              </a:rPr>
              <a:t>conseditatur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aut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dolupta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iniatur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aut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adit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eost</a:t>
            </a:r>
            <a:r>
              <a:rPr lang="nl-NL" kern="0" dirty="0">
                <a:solidFill>
                  <a:srgbClr val="0097B4"/>
                </a:solidFill>
              </a:rPr>
              <a:t> que </a:t>
            </a:r>
            <a:r>
              <a:rPr lang="nl-NL" kern="0" dirty="0" err="1">
                <a:solidFill>
                  <a:srgbClr val="0097B4"/>
                </a:solidFill>
              </a:rPr>
              <a:t>inis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veris</a:t>
            </a:r>
            <a:r>
              <a:rPr lang="nl-NL" kern="0" dirty="0">
                <a:solidFill>
                  <a:srgbClr val="0097B4"/>
                </a:solidFill>
              </a:rPr>
              <a:t> </a:t>
            </a:r>
            <a:r>
              <a:rPr lang="nl-NL" kern="0" dirty="0" err="1">
                <a:solidFill>
                  <a:srgbClr val="0097B4"/>
                </a:solidFill>
              </a:rPr>
              <a:t>voloreto.</a:t>
            </a:r>
            <a:endParaRPr lang="nl-NL" kern="0" dirty="0">
              <a:solidFill>
                <a:srgbClr val="0097B4"/>
              </a:solidFill>
            </a:endParaRPr>
          </a:p>
        </p:txBody>
      </p:sp>
      <p:pic>
        <p:nvPicPr>
          <p:cNvPr id="27" name="Picture 8" descr="Grafieken.pdf">
            <a:extLst>
              <a:ext uri="{FF2B5EF4-FFF2-40B4-BE49-F238E27FC236}">
                <a16:creationId xmlns:a16="http://schemas.microsoft.com/office/drawing/2014/main" id="{7C51F661-9A73-9649-809A-290F81C7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3853433" y="5423284"/>
            <a:ext cx="341494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C103B304-BACC-8A48-91D0-6B2574CF8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2750118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29" name="Groeperen 7">
            <a:extLst>
              <a:ext uri="{FF2B5EF4-FFF2-40B4-BE49-F238E27FC236}">
                <a16:creationId xmlns:a16="http://schemas.microsoft.com/office/drawing/2014/main" id="{864538E1-2ED6-EF47-B8F9-07D834100BAB}"/>
              </a:ext>
            </a:extLst>
          </p:cNvPr>
          <p:cNvGrpSpPr/>
          <p:nvPr/>
        </p:nvGrpSpPr>
        <p:grpSpPr>
          <a:xfrm>
            <a:off x="4144380" y="8899188"/>
            <a:ext cx="2733385" cy="549587"/>
            <a:chOff x="4314825" y="8687913"/>
            <a:chExt cx="2347895" cy="54958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4B07519-B90F-A040-82B2-39AA0C36CE6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687913"/>
              <a:ext cx="2347895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br>
                <a:rPr lang="nl-NL" sz="700" dirty="0">
                  <a:solidFill>
                    <a:srgbClr val="000000"/>
                  </a:solidFill>
                  <a:latin typeface="Trebuchet MS" charset="0"/>
                </a:rPr>
              </a:b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F42126B-38D2-FD4B-BB33-E656CB9EA0D7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B0E9B0-CCDE-6570-2473-3535B086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1383879"/>
            <a:ext cx="6740922" cy="8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t" anchorCtr="0">
            <a:normAutofit/>
          </a:bodyPr>
          <a:lstStyle>
            <a:lvl1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lang="nl-NL" sz="3000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1090613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2452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24904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87356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49808" algn="l" defTabSz="10919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57600">
              <a:spcBef>
                <a:spcPts val="0"/>
              </a:spcBef>
            </a:pPr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 dirty="0">
                <a:solidFill>
                  <a:schemeClr val="bg1"/>
                </a:solidFill>
              </a:rPr>
              <a:t> </a:t>
            </a:r>
            <a:r>
              <a:rPr lang="nl-NL" sz="2400" kern="0" dirty="0" err="1">
                <a:solidFill>
                  <a:schemeClr val="bg1"/>
                </a:solidFill>
              </a:rPr>
              <a:t>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omig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coratem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aliquatem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3F8D63-00E6-35FC-2B76-6CB77112742C}"/>
              </a:ext>
            </a:extLst>
          </p:cNvPr>
          <p:cNvSpPr txBox="1"/>
          <p:nvPr/>
        </p:nvSpPr>
        <p:spPr>
          <a:xfrm>
            <a:off x="-2381" y="860078"/>
            <a:ext cx="7562850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>
                <a:solidFill>
                  <a:schemeClr val="bg1"/>
                </a:solidFill>
                <a:latin typeface="Trebuchet MS" panose="020B0703020202090204" pitchFamily="34" charset="0"/>
              </a:rPr>
              <a:t>Cancer Center Amsterdam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A00056-4A52-C323-7802-578874A0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30" b="28216"/>
          <a:stretch/>
        </p:blipFill>
        <p:spPr>
          <a:xfrm>
            <a:off x="2381" y="2319983"/>
            <a:ext cx="7560469" cy="190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14A301-6747-B72A-95CC-A97003BEE1E6}"/>
              </a:ext>
            </a:extLst>
          </p:cNvPr>
          <p:cNvSpPr txBox="1"/>
          <p:nvPr/>
        </p:nvSpPr>
        <p:spPr>
          <a:xfrm>
            <a:off x="513071" y="5381214"/>
            <a:ext cx="6564312" cy="4643625"/>
          </a:xfrm>
          <a:prstGeom prst="rect">
            <a:avLst/>
          </a:prstGeom>
          <a:noFill/>
        </p:spPr>
        <p:txBody>
          <a:bodyPr wrap="none" lIns="0" tIns="0" rIns="0" bIns="0" numCol="2" spcCol="252000" rtlCol="0">
            <a:noAutofit/>
          </a:bodyPr>
          <a:lstStyle/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Introduction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(but clean!!!)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bedsheet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hands,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might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while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holes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fingers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Always pull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from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middle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out.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Results</a:t>
            </a:r>
            <a:r>
              <a:rPr lang="nl-NL" sz="900" dirty="0">
                <a:solidFill>
                  <a:srgbClr val="0097B4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after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peeling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cutting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 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taste),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drizzle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Conclusion</a:t>
            </a:r>
            <a:r>
              <a:rPr lang="nl-NL" sz="1400" dirty="0">
                <a:solidFill>
                  <a:srgbClr val="0097B4"/>
                </a:solidFill>
                <a:latin typeface="Trebuchet MS" charset="0"/>
              </a:rPr>
              <a:t>/</a:t>
            </a:r>
            <a:r>
              <a:rPr lang="nl-NL" sz="1400" dirty="0" err="1">
                <a:solidFill>
                  <a:srgbClr val="0097B4"/>
                </a:solidFill>
                <a:latin typeface="Trebuchet MS" charset="0"/>
              </a:rPr>
              <a:t>Discussion</a:t>
            </a:r>
            <a:endParaRPr lang="nl-NL" sz="1400" dirty="0">
              <a:solidFill>
                <a:srgbClr val="0097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Appleson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30 -40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  <a:endParaRPr lang="nl-NL" sz="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0292A9-0B9E-9A8A-C1AF-2CA0F3B6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" y="4313763"/>
            <a:ext cx="6564630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2000" kern="0" dirty="0">
                <a:solidFill>
                  <a:srgbClr val="0097B4"/>
                </a:solidFill>
              </a:rPr>
              <a:t>A better future for cancer patients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9BE91F-0E16-7034-D033-2EEEEB16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71" y="4827822"/>
            <a:ext cx="65643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75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75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75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75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750" dirty="0">
                <a:solidFill>
                  <a:srgbClr val="000000"/>
                </a:solidFill>
                <a:latin typeface="Trebuchet MS" charset="0"/>
              </a:rPr>
              <a:t>, Maastricht UMC</a:t>
            </a:r>
          </a:p>
          <a:p>
            <a:pPr>
              <a:defRPr/>
            </a:pPr>
            <a:endParaRPr dirty="0"/>
          </a:p>
        </p:txBody>
      </p:sp>
      <p:grpSp>
        <p:nvGrpSpPr>
          <p:cNvPr id="9" name="Groeperen 7">
            <a:extLst>
              <a:ext uri="{FF2B5EF4-FFF2-40B4-BE49-F238E27FC236}">
                <a16:creationId xmlns:a16="http://schemas.microsoft.com/office/drawing/2014/main" id="{7ECCD773-B126-F2D4-7D2F-82228950250C}"/>
              </a:ext>
            </a:extLst>
          </p:cNvPr>
          <p:cNvGrpSpPr/>
          <p:nvPr/>
        </p:nvGrpSpPr>
        <p:grpSpPr>
          <a:xfrm>
            <a:off x="4099353" y="8374054"/>
            <a:ext cx="2935000" cy="570665"/>
            <a:chOff x="4314825" y="8698891"/>
            <a:chExt cx="2519362" cy="570665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47EE09F-7C47-F66C-B268-6250659E928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14825" y="8730947"/>
              <a:ext cx="2519362" cy="538609"/>
            </a:xfrm>
            <a:prstGeom prst="rect">
              <a:avLst/>
            </a:prstGeom>
            <a:noFill/>
          </p:spPr>
          <p:txBody>
            <a:bodyPr wrap="square" lIns="72000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Palatschinken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sugar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889A1F2-D13E-4E9B-FEE8-B83A977EED1C}"/>
                </a:ext>
              </a:extLst>
            </p:cNvPr>
            <p:cNvCxnSpPr/>
            <p:nvPr/>
          </p:nvCxnSpPr>
          <p:spPr bwMode="auto">
            <a:xfrm>
              <a:off x="4319587" y="8698891"/>
              <a:ext cx="0" cy="538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579178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msterdam UMC februari 2023">
      <a:dk1>
        <a:srgbClr val="000000"/>
      </a:dk1>
      <a:lt1>
        <a:srgbClr val="FFFFFF"/>
      </a:lt1>
      <a:dk2>
        <a:srgbClr val="1A1918"/>
      </a:dk2>
      <a:lt2>
        <a:srgbClr val="D6E0EB"/>
      </a:lt2>
      <a:accent1>
        <a:srgbClr val="1D9A78"/>
      </a:accent1>
      <a:accent2>
        <a:srgbClr val="FF7C2B"/>
      </a:accent2>
      <a:accent3>
        <a:srgbClr val="36AFCE"/>
      </a:accent3>
      <a:accent4>
        <a:srgbClr val="FFDE2B"/>
      </a:accent4>
      <a:accent5>
        <a:srgbClr val="694892"/>
      </a:accent5>
      <a:accent6>
        <a:srgbClr val="D3D700"/>
      </a:accent6>
      <a:hlink>
        <a:srgbClr val="00AAF0"/>
      </a:hlink>
      <a:folHlink>
        <a:srgbClr val="FF7C2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2F1D2A03ED674D80ED647FD7E8C613" ma:contentTypeVersion="13" ma:contentTypeDescription="Create a new document." ma:contentTypeScope="" ma:versionID="1f622f512d6ce8554b24d3150be34024">
  <xsd:schema xmlns:xsd="http://www.w3.org/2001/XMLSchema" xmlns:xs="http://www.w3.org/2001/XMLSchema" xmlns:p="http://schemas.microsoft.com/office/2006/metadata/properties" xmlns:ns2="C4C9F271-CE4E-4482-9B7A-DBB78CD1C590" xmlns:ns3="c4c9f271-ce4e-4482-9b7a-dbb78cd1c590" xmlns:ns4="fe854786-da46-46a5-af8d-1f0eaa08bee0" xmlns:ns5="cb198e66-6678-4cf2-b233-8dc775a5ddc2" targetNamespace="http://schemas.microsoft.com/office/2006/metadata/properties" ma:root="true" ma:fieldsID="707919b9165bf5afb5cb80436fac9fff" ns2:_="" ns3:_="" ns4:_="" ns5:_="">
    <xsd:import namespace="C4C9F271-CE4E-4482-9B7A-DBB78CD1C590"/>
    <xsd:import namespace="c4c9f271-ce4e-4482-9b7a-dbb78cd1c590"/>
    <xsd:import namespace="fe854786-da46-46a5-af8d-1f0eaa08bee0"/>
    <xsd:import namespace="cb198e66-6678-4cf2-b233-8dc775a5dd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5:SharedWithUsers" minOccurs="0"/>
                <xsd:element ref="ns5:SharedWithDetails" minOccurs="0"/>
                <xsd:element ref="ns3:MediaServiceObjectDetectorVersion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9F271-CE4E-4482-9B7A-DBB78CD1C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9f271-ce4e-4482-9b7a-dbb78cd1c59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54786-da46-46a5-af8d-1f0eaa08be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3D3357-C1AF-4476-B711-16E4C4220020}" ma:internalName="TaxCatchAll" ma:showField="CatchAllData" ma:web="{cb198e66-6678-4cf2-b233-8dc775a5ddc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98e66-6678-4cf2-b233-8dc775a5ddc2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c9f271-ce4e-4482-9b7a-dbb78cd1c590">
      <Terms xmlns="http://schemas.microsoft.com/office/infopath/2007/PartnerControls"/>
    </lcf76f155ced4ddcb4097134ff3c332f>
    <TaxCatchAll xmlns="fe854786-da46-46a5-af8d-1f0eaa08bee0" xsi:nil="true"/>
  </documentManagement>
</p:properties>
</file>

<file path=customXml/itemProps1.xml><?xml version="1.0" encoding="utf-8"?>
<ds:datastoreItem xmlns:ds="http://schemas.openxmlformats.org/officeDocument/2006/customXml" ds:itemID="{AA8C2967-EE51-4FCF-8CD1-045E5BB9B25F}"/>
</file>

<file path=customXml/itemProps2.xml><?xml version="1.0" encoding="utf-8"?>
<ds:datastoreItem xmlns:ds="http://schemas.openxmlformats.org/officeDocument/2006/customXml" ds:itemID="{2CD63BD3-570B-4A23-A761-6EA7F696B346}"/>
</file>

<file path=customXml/itemProps3.xml><?xml version="1.0" encoding="utf-8"?>
<ds:datastoreItem xmlns:ds="http://schemas.openxmlformats.org/officeDocument/2006/customXml" ds:itemID="{5DD16C57-9633-4573-94B7-2B25325247A3}"/>
</file>

<file path=docProps/app.xml><?xml version="1.0" encoding="utf-8"?>
<Properties xmlns="http://schemas.openxmlformats.org/officeDocument/2006/extended-properties" xmlns:vt="http://schemas.openxmlformats.org/officeDocument/2006/docPropsVTypes">
  <Template>vumc_wetensch_poster_nl_stnd</Template>
  <TotalTime>268</TotalTime>
  <Words>1276</Words>
  <Application>Microsoft Macintosh PowerPoint</Application>
  <PresentationFormat>Aangepast</PresentationFormat>
  <Paragraphs>75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Museo Sans 300</vt:lpstr>
      <vt:lpstr>Trebuchet MS</vt:lpstr>
      <vt:lpstr>Blank Presentation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Gerda Lieftink</cp:lastModifiedBy>
  <cp:revision>71</cp:revision>
  <cp:lastPrinted>2021-06-22T07:44:49Z</cp:lastPrinted>
  <dcterms:created xsi:type="dcterms:W3CDTF">2018-10-10T12:49:46Z</dcterms:created>
  <dcterms:modified xsi:type="dcterms:W3CDTF">2023-12-13T10:59:46Z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0x010100F12F1D2A03ED674D80ED647FD7E8C613</vt:lpwstr>
  </property>
  <property fmtid="{D5CDD505-2E9C-101B-9397-08002B2CF9AE}" pid="3" name="Order">
    <vt:r8>3500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MediaServiceImageTags">
    <vt:lpwstr/>
  </property>
</Properties>
</file>