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61" r:id="rId2"/>
    <p:sldId id="262" r:id="rId3"/>
  </p:sldIdLst>
  <p:sldSz cx="7562850" cy="10688638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60375" indent="5715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22338" indent="117475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84300" indent="176213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46263" indent="23495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311">
          <p15:clr>
            <a:srgbClr val="A4A3A4"/>
          </p15:clr>
        </p15:guide>
        <p15:guide id="2" orient="horz" pos="1773">
          <p15:clr>
            <a:srgbClr val="A4A3A4"/>
          </p15:clr>
        </p15:guide>
        <p15:guide id="3" orient="horz" pos="709">
          <p15:clr>
            <a:srgbClr val="A4A3A4"/>
          </p15:clr>
        </p15:guide>
        <p15:guide id="4" orient="horz" pos="1161">
          <p15:clr>
            <a:srgbClr val="A4A3A4"/>
          </p15:clr>
        </p15:guide>
        <p15:guide id="5" orient="horz" pos="1249">
          <p15:clr>
            <a:srgbClr val="A4A3A4"/>
          </p15:clr>
        </p15:guide>
        <p15:guide id="6" orient="horz" pos="1553">
          <p15:clr>
            <a:srgbClr val="A4A3A4"/>
          </p15:clr>
        </p15:guide>
        <p15:guide id="7" pos="597">
          <p15:clr>
            <a:srgbClr val="A4A3A4"/>
          </p15:clr>
        </p15:guide>
        <p15:guide id="8" pos="452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7B4"/>
    <a:srgbClr val="00975F"/>
    <a:srgbClr val="008C50"/>
    <a:srgbClr val="810000"/>
    <a:srgbClr val="694893"/>
    <a:srgbClr val="7A373E"/>
    <a:srgbClr val="000000"/>
    <a:srgbClr val="7ABB3E"/>
    <a:srgbClr val="D8BB3E"/>
    <a:srgbClr val="D8BB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52" autoAdjust="0"/>
    <p:restoredTop sz="94624" autoAdjust="0"/>
  </p:normalViewPr>
  <p:slideViewPr>
    <p:cSldViewPr>
      <p:cViewPr varScale="1">
        <p:scale>
          <a:sx n="84" d="100"/>
          <a:sy n="84" d="100"/>
        </p:scale>
        <p:origin x="3704" y="200"/>
      </p:cViewPr>
      <p:guideLst>
        <p:guide orient="horz" pos="6311"/>
        <p:guide orient="horz" pos="1773"/>
        <p:guide orient="horz" pos="709"/>
        <p:guide orient="horz" pos="1161"/>
        <p:guide orient="horz" pos="1249"/>
        <p:guide orient="horz" pos="1553"/>
        <p:guide pos="597"/>
        <p:guide pos="452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6" d="100"/>
          <a:sy n="96" d="100"/>
        </p:scale>
        <p:origin x="-168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handoutMaster" Target="handoutMasters/handoutMaster1.xml"/><Relationship Id="rId10" Type="http://schemas.openxmlformats.org/officeDocument/2006/relationships/customXml" Target="../customXml/item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342533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216150" y="685800"/>
            <a:ext cx="24257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 noProof="0"/>
              <a:t>Click to edit Master text styles</a:t>
            </a:r>
          </a:p>
          <a:p>
            <a:pPr lvl="1"/>
            <a:r>
              <a:rPr lang="en-US" altLang="nl-NL" noProof="0"/>
              <a:t>Second level</a:t>
            </a:r>
          </a:p>
          <a:p>
            <a:pPr lvl="2"/>
            <a:r>
              <a:rPr lang="en-US" altLang="nl-NL" noProof="0"/>
              <a:t>Third level</a:t>
            </a:r>
          </a:p>
          <a:p>
            <a:pPr lvl="3"/>
            <a:r>
              <a:rPr lang="en-US" altLang="nl-NL" noProof="0"/>
              <a:t>Fourth level</a:t>
            </a:r>
          </a:p>
          <a:p>
            <a:pPr lvl="4"/>
            <a:r>
              <a:rPr lang="en-US" altLang="nl-NL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29968787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60375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22338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Geneva" pitchFamily="31" charset="-128"/>
        <a:cs typeface="Geneva" charset="-128"/>
      </a:defRPr>
    </a:lvl3pPr>
    <a:lvl4pPr marL="1384300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Geneva" pitchFamily="31" charset="-128"/>
        <a:cs typeface="+mn-cs"/>
      </a:defRPr>
    </a:lvl4pPr>
    <a:lvl5pPr marL="184626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Arial" charset="0"/>
        <a:ea typeface="Geneva" pitchFamily="31" charset="-128"/>
        <a:cs typeface="+mn-cs"/>
      </a:defRPr>
    </a:lvl5pPr>
    <a:lvl6pPr marL="2312260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74711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237163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99615" algn="l" defTabSz="46245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0F301C1B-5AC5-FF85-59E9-D750843E34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20647" y="10096847"/>
            <a:ext cx="2721556" cy="363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298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3F304FCE-D1DC-ED47-ADF0-B2C00FF9A6F6}"/>
              </a:ext>
            </a:extLst>
          </p:cNvPr>
          <p:cNvSpPr txBox="1"/>
          <p:nvPr userDrawn="1"/>
        </p:nvSpPr>
        <p:spPr>
          <a:xfrm>
            <a:off x="2029061" y="951831"/>
            <a:ext cx="3514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0" i="0" dirty="0">
                <a:solidFill>
                  <a:schemeClr val="bg1"/>
                </a:solidFill>
                <a:latin typeface="Museo Sans 300"/>
                <a:cs typeface="Museo Sans 300"/>
              </a:rPr>
              <a:t>Amsterdam Neuroscience</a:t>
            </a:r>
            <a:endParaRPr lang="en-US" sz="1600" b="0" i="0" dirty="0">
              <a:solidFill>
                <a:schemeClr val="bg1"/>
              </a:solidFill>
              <a:latin typeface="Museo Sans 300"/>
              <a:cs typeface="Museo Sans 300"/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3376180" y="1848120"/>
            <a:ext cx="0" cy="215444"/>
          </a:xfrm>
          <a:prstGeom prst="rect">
            <a:avLst/>
          </a:prstGeom>
          <a:noFill/>
        </p:spPr>
        <p:txBody>
          <a:bodyPr wrap="none" lIns="0" tIns="0" rIns="0" bIns="0" numCol="2" rtlCol="0">
            <a:spAutoFit/>
          </a:bodyPr>
          <a:lstStyle/>
          <a:p>
            <a:endParaRPr lang="en-US" sz="1400" dirty="0">
              <a:solidFill>
                <a:srgbClr val="000000"/>
              </a:solidFill>
              <a:latin typeface="Trebuchet MS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-2075267" y="2581173"/>
            <a:ext cx="0" cy="215444"/>
          </a:xfrm>
          <a:prstGeom prst="rect">
            <a:avLst/>
          </a:prstGeom>
          <a:noFill/>
        </p:spPr>
        <p:txBody>
          <a:bodyPr wrap="none" lIns="0" tIns="0" rIns="0" bIns="0" numCol="2" rtlCol="0">
            <a:spAutoFit/>
          </a:bodyPr>
          <a:lstStyle/>
          <a:p>
            <a:endParaRPr lang="en-US" sz="1400" dirty="0">
              <a:solidFill>
                <a:srgbClr val="000000"/>
              </a:solidFill>
              <a:latin typeface="Trebuchet MS" charset="0"/>
            </a:endParaRP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7561B2CB-1A99-CD46-AE2F-0ABE4B9259F7}"/>
              </a:ext>
            </a:extLst>
          </p:cNvPr>
          <p:cNvSpPr/>
          <p:nvPr userDrawn="1"/>
        </p:nvSpPr>
        <p:spPr bwMode="auto">
          <a:xfrm>
            <a:off x="-1191" y="418104"/>
            <a:ext cx="7560469" cy="1901879"/>
          </a:xfrm>
          <a:prstGeom prst="rect">
            <a:avLst/>
          </a:prstGeom>
          <a:solidFill>
            <a:srgbClr val="0097B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2400" b="0" i="0" u="none" strike="noStrike" cap="none" normalizeH="0" baseline="0">
              <a:ln>
                <a:noFill/>
              </a:ln>
              <a:solidFill>
                <a:srgbClr val="00975F"/>
              </a:solidFill>
              <a:effectLst/>
              <a:highlight>
                <a:srgbClr val="00975F"/>
              </a:highlight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4B0DD30-EF93-FC28-66EC-F3344560284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13591" y="15727"/>
            <a:ext cx="2145572" cy="69105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</p:sldLayoutIdLst>
  <p:hf sldNum="0" hdr="0" ftr="0" dt="0"/>
  <p:txStyles>
    <p:titleStyle>
      <a:lvl1pPr algn="l" defTabSz="1090613" rtl="0" eaLnBrk="1" fontAlgn="base" hangingPunct="1">
        <a:spcBef>
          <a:spcPct val="0"/>
        </a:spcBef>
        <a:spcAft>
          <a:spcPct val="0"/>
        </a:spcAft>
        <a:defRPr lang="nl-NL" sz="3000">
          <a:solidFill>
            <a:schemeClr val="tx1"/>
          </a:solidFill>
          <a:latin typeface="+mj-lt"/>
          <a:ea typeface="+mj-ea"/>
          <a:cs typeface="+mj-cs"/>
        </a:defRPr>
      </a:lvl1pPr>
      <a:lvl2pPr algn="l" defTabSz="1090613" rtl="0" eaLnBrk="1" fontAlgn="base" hangingPunct="1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l" defTabSz="1090613" rtl="0" eaLnBrk="1" fontAlgn="base" hangingPunct="1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l" defTabSz="1090613" rtl="0" eaLnBrk="1" fontAlgn="base" hangingPunct="1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l" defTabSz="1090613" rtl="0" eaLnBrk="1" fontAlgn="base" hangingPunct="1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462452" algn="l" defTabSz="10919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6pPr>
      <a:lvl7pPr marL="924904" algn="l" defTabSz="10919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7pPr>
      <a:lvl8pPr marL="1387356" algn="l" defTabSz="10919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8pPr>
      <a:lvl9pPr marL="1849808" algn="l" defTabSz="10919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algn="l" defTabSz="1090613" rtl="0" eaLnBrk="1" fontAlgn="base" hangingPunct="1">
        <a:lnSpc>
          <a:spcPct val="110000"/>
        </a:lnSpc>
        <a:spcBef>
          <a:spcPct val="0"/>
        </a:spcBef>
        <a:spcAft>
          <a:spcPct val="0"/>
        </a:spcAft>
        <a:defRPr lang="nl-NL" sz="1400">
          <a:solidFill>
            <a:schemeClr val="tx1"/>
          </a:solidFill>
          <a:latin typeface="+mn-lt"/>
          <a:ea typeface="+mn-ea"/>
          <a:cs typeface="+mn-cs"/>
        </a:defRPr>
      </a:lvl1pPr>
      <a:lvl2pPr marL="579438" indent="-290513" algn="l" defTabSz="1090613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865188" indent="-282575" algn="l" defTabSz="1090613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Geneva" pitchFamily="31" charset="-128"/>
          <a:cs typeface="Geneva" charset="-128"/>
        </a:defRPr>
      </a:lvl3pPr>
      <a:lvl4pPr marL="1155700" indent="-284163" algn="l" defTabSz="1090613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Geneva" pitchFamily="31" charset="-128"/>
        </a:defRPr>
      </a:lvl4pPr>
      <a:lvl5pPr marL="1443038" indent="-282575" algn="l" defTabSz="1090613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Geneva" pitchFamily="31" charset="-128"/>
        </a:defRPr>
      </a:lvl5pPr>
      <a:lvl6pPr marL="1907614" indent="-285820" algn="l" defTabSz="1091900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6pPr>
      <a:lvl7pPr marL="2370067" indent="-285820" algn="l" defTabSz="1091900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7pPr>
      <a:lvl8pPr marL="2832518" indent="-285820" algn="l" defTabSz="1091900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8pPr>
      <a:lvl9pPr marL="3294970" indent="-285820" algn="l" defTabSz="1091900" rtl="0" eaLnBrk="1" fontAlgn="base" hangingPunct="1">
        <a:lnSpc>
          <a:spcPct val="110000"/>
        </a:lnSpc>
        <a:spcBef>
          <a:spcPct val="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2452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24904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87356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49808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12260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74711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37163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99615" algn="l" defTabSz="46245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kstvak 25">
            <a:extLst>
              <a:ext uri="{FF2B5EF4-FFF2-40B4-BE49-F238E27FC236}">
                <a16:creationId xmlns:a16="http://schemas.microsoft.com/office/drawing/2014/main" id="{B48F36E9-401D-EE4F-9F10-101468B2463D}"/>
              </a:ext>
            </a:extLst>
          </p:cNvPr>
          <p:cNvSpPr txBox="1"/>
          <p:nvPr/>
        </p:nvSpPr>
        <p:spPr>
          <a:xfrm>
            <a:off x="513071" y="3333920"/>
            <a:ext cx="6564312" cy="6494640"/>
          </a:xfrm>
          <a:prstGeom prst="rect">
            <a:avLst/>
          </a:prstGeom>
          <a:noFill/>
        </p:spPr>
        <p:txBody>
          <a:bodyPr wrap="none" lIns="0" tIns="0" rIns="0" bIns="0" numCol="2" spcCol="252000" rtlCol="0">
            <a:noAutofit/>
          </a:bodyPr>
          <a:lstStyle/>
          <a:p>
            <a:endParaRPr lang="nl-NL" sz="14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14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1400" dirty="0" err="1">
              <a:solidFill>
                <a:srgbClr val="000000"/>
              </a:solidFill>
              <a:latin typeface="Trebuchet MS" charset="0"/>
            </a:endParaRPr>
          </a:p>
          <a:p>
            <a:endParaRPr lang="nl-NL" sz="1400" dirty="0" err="1">
              <a:solidFill>
                <a:srgbClr val="000000"/>
              </a:solidFill>
              <a:latin typeface="Trebuchet MS" charset="0"/>
            </a:endParaRPr>
          </a:p>
          <a:p>
            <a:pPr algn="ctr"/>
            <a:endParaRPr lang="nl-NL" sz="1400" kern="0" dirty="0">
              <a:solidFill>
                <a:srgbClr val="810000"/>
              </a:solidFill>
            </a:endParaRPr>
          </a:p>
          <a:p>
            <a:pPr algn="ctr"/>
            <a:r>
              <a:rPr lang="nl-NL" sz="1400" kern="0" dirty="0">
                <a:solidFill>
                  <a:srgbClr val="0097B4"/>
                </a:solidFill>
              </a:rPr>
              <a:t>A better future for cancer patients</a:t>
            </a:r>
          </a:p>
          <a:p>
            <a:endParaRPr lang="nl-NL" sz="1400" dirty="0" err="1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1400" dirty="0" err="1">
                <a:solidFill>
                  <a:srgbClr val="0097B4"/>
                </a:solidFill>
                <a:latin typeface="Trebuchet MS" charset="0"/>
              </a:rPr>
              <a:t>Introduction</a:t>
            </a:r>
            <a:endParaRPr lang="nl-NL" sz="1400" dirty="0">
              <a:solidFill>
                <a:srgbClr val="0097B4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Mix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ingredients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semi soft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until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satiny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elastic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add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sparingly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bowl, turn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side up.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let rest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20 minutes in a warm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hot) area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table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old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(but clean!!!)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bedsheet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old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white.</a:t>
            </a:r>
          </a:p>
          <a:p>
            <a:endParaRPr lang="nl-NL" sz="900" dirty="0" err="1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Dust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flour.Take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of bowl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roll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rectangular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Cover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hands (back side up)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pulling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inside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hands,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might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while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but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soon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poke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holes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fingers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Always pull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from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middle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out. 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off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end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pulling.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a hole,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don’t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worry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take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hands (back side up)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piece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1400" dirty="0" err="1">
                <a:solidFill>
                  <a:srgbClr val="0097B4"/>
                </a:solidFill>
                <a:latin typeface="Trebuchet MS" charset="0"/>
              </a:rPr>
              <a:t>Results</a:t>
            </a:r>
            <a:r>
              <a:rPr lang="nl-NL" sz="900" dirty="0">
                <a:solidFill>
                  <a:srgbClr val="008C50"/>
                </a:solidFill>
                <a:latin typeface="Trebuchet MS" charset="0"/>
              </a:rPr>
              <a:t> </a:t>
            </a: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distribute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lbs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acidic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 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after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peeling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cutting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add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c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distribute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lbs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acidic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withpre 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30 -40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chopped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walnuts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taste),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drizzle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sprinkle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cinammon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powder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off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end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pulling.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a hole,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don’t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worry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take about. 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1400" dirty="0" err="1">
                <a:solidFill>
                  <a:srgbClr val="0097B4"/>
                </a:solidFill>
                <a:latin typeface="Trebuchet MS" charset="0"/>
              </a:rPr>
              <a:t>Conclusion</a:t>
            </a:r>
            <a:r>
              <a:rPr lang="nl-NL" sz="1400" dirty="0">
                <a:solidFill>
                  <a:srgbClr val="0097B4"/>
                </a:solidFill>
                <a:latin typeface="Trebuchet MS" charset="0"/>
              </a:rPr>
              <a:t>/</a:t>
            </a:r>
            <a:r>
              <a:rPr lang="nl-NL" sz="1400" dirty="0" err="1">
                <a:solidFill>
                  <a:srgbClr val="0097B4"/>
                </a:solidFill>
                <a:latin typeface="Trebuchet MS" charset="0"/>
              </a:rPr>
              <a:t>Discussion</a:t>
            </a:r>
            <a:endParaRPr lang="nl-NL" sz="1400" dirty="0">
              <a:solidFill>
                <a:srgbClr val="0097B4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Pick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side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spaced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apart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rolling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!). </a:t>
            </a: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When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 pair of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“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heave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ho”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sheet. </a:t>
            </a: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can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either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U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cookie sheet is big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enough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or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openings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sheets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favorite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part but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melted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butter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</a:t>
            </a:r>
            <a:r>
              <a:rPr lang="nl-NL" sz="900" i="1" dirty="0">
                <a:solidFill>
                  <a:srgbClr val="000000"/>
                </a:solidFill>
                <a:latin typeface="Trebuchet MS" charset="0"/>
              </a:rPr>
              <a:t>. </a:t>
            </a: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endParaRPr lang="nl-NL" sz="900" i="1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i="1" dirty="0">
                <a:solidFill>
                  <a:srgbClr val="000000"/>
                </a:solidFill>
                <a:latin typeface="Trebuchet MS" charset="0"/>
              </a:rPr>
              <a:t>Fig. 1 - 4</a:t>
            </a:r>
            <a:endParaRPr lang="nl-NL" sz="800" dirty="0">
              <a:solidFill>
                <a:srgbClr val="000000"/>
              </a:solidFill>
              <a:latin typeface="Trebuchet MS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4064AE7-8FD0-4310-1044-930EB88FC9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6" t="33363" r="16" b="21881"/>
          <a:stretch/>
        </p:blipFill>
        <p:spPr>
          <a:xfrm>
            <a:off x="512579" y="3400207"/>
            <a:ext cx="3137044" cy="936000"/>
          </a:xfrm>
          <a:prstGeom prst="rect">
            <a:avLst/>
          </a:prstGeom>
        </p:spPr>
      </p:pic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496887" y="1383879"/>
            <a:ext cx="6740922" cy="85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0" rIns="0" bIns="0" anchor="t" anchorCtr="0">
            <a:normAutofit/>
          </a:bodyPr>
          <a:lstStyle>
            <a:lvl1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lang="nl-NL" sz="3000" baseline="0">
                <a:solidFill>
                  <a:srgbClr val="000000"/>
                </a:solidFill>
                <a:latin typeface="Trebuchet MS" charset="0"/>
                <a:ea typeface="+mj-ea"/>
                <a:cs typeface="+mj-cs"/>
              </a:defRPr>
            </a:lvl1pPr>
            <a:lvl2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62452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924904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1387356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1849808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defTabSz="57600">
              <a:spcBef>
                <a:spcPts val="0"/>
              </a:spcBef>
            </a:pPr>
            <a:r>
              <a:rPr lang="nl-NL" sz="2400" kern="0" dirty="0">
                <a:solidFill>
                  <a:schemeClr val="bg1"/>
                </a:solidFill>
              </a:rPr>
              <a:t>Titel: </a:t>
            </a:r>
            <a:r>
              <a:rPr lang="nl-NL" sz="2400" kern="0" dirty="0" err="1">
                <a:solidFill>
                  <a:schemeClr val="bg1"/>
                </a:solidFill>
              </a:rPr>
              <a:t>Ihil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earchita</a:t>
            </a:r>
            <a:r>
              <a:rPr lang="nl-NL" sz="2400" kern="0" dirty="0">
                <a:solidFill>
                  <a:schemeClr val="bg1"/>
                </a:solidFill>
              </a:rPr>
              <a:t> a </a:t>
            </a:r>
            <a:r>
              <a:rPr lang="nl-NL" sz="2400" kern="0" dirty="0" err="1">
                <a:solidFill>
                  <a:schemeClr val="bg1"/>
                </a:solidFill>
              </a:rPr>
              <a:t>voluptae</a:t>
            </a:r>
            <a:r>
              <a:rPr lang="nl-NL" sz="2400" kern="0" dirty="0">
                <a:solidFill>
                  <a:schemeClr val="bg1"/>
                </a:solidFill>
              </a:rPr>
              <a:t> con </a:t>
            </a:r>
            <a:r>
              <a:rPr lang="nl-NL" sz="2400" kern="0" dirty="0" err="1">
                <a:solidFill>
                  <a:schemeClr val="bg1"/>
                </a:solidFill>
              </a:rPr>
              <a:t>aut</a:t>
            </a:r>
            <a:r>
              <a:rPr lang="nl-NL" sz="2400" kern="0" dirty="0">
                <a:solidFill>
                  <a:schemeClr val="bg1"/>
                </a:solidFill>
              </a:rPr>
              <a:t> </a:t>
            </a:r>
            <a:r>
              <a:rPr lang="nl-NL" sz="2400" kern="0" dirty="0" err="1">
                <a:solidFill>
                  <a:schemeClr val="bg1"/>
                </a:solidFill>
              </a:rPr>
              <a:t>fugit</a:t>
            </a:r>
            <a:r>
              <a:rPr lang="nl-NL" sz="2400" kern="0" dirty="0">
                <a:solidFill>
                  <a:schemeClr val="bg1"/>
                </a:solidFill>
              </a:rPr>
              <a:t>, </a:t>
            </a:r>
            <a:r>
              <a:rPr lang="nl-NL" sz="2400" kern="0" dirty="0" err="1">
                <a:solidFill>
                  <a:schemeClr val="bg1"/>
                </a:solidFill>
              </a:rPr>
              <a:t>unt</a:t>
            </a:r>
            <a:r>
              <a:rPr lang="nl-NL" sz="2400" kern="0" dirty="0">
                <a:solidFill>
                  <a:schemeClr val="bg1"/>
                </a:solidFill>
              </a:rPr>
              <a:t>, </a:t>
            </a:r>
            <a:r>
              <a:rPr lang="nl-NL" sz="2400" kern="0" dirty="0" err="1">
                <a:solidFill>
                  <a:schemeClr val="bg1"/>
                </a:solidFill>
              </a:rPr>
              <a:t>omig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endipiciis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ini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coratem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modis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aliquatem</a:t>
            </a:r>
            <a:endParaRPr lang="nl-NL" sz="2400" kern="0" dirty="0">
              <a:solidFill>
                <a:schemeClr val="bg1"/>
              </a:solidFill>
            </a:endParaRP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F0A313F4-4F86-8A4F-B721-5F6182E461C8}"/>
              </a:ext>
            </a:extLst>
          </p:cNvPr>
          <p:cNvSpPr txBox="1"/>
          <p:nvPr/>
        </p:nvSpPr>
        <p:spPr>
          <a:xfrm>
            <a:off x="-2381" y="860078"/>
            <a:ext cx="7562850" cy="246221"/>
          </a:xfrm>
          <a:prstGeom prst="rect">
            <a:avLst/>
          </a:prstGeom>
          <a:noFill/>
        </p:spPr>
        <p:txBody>
          <a:bodyPr wrap="square" lIns="0" tIns="0" rIns="0" bIns="0" numCol="1" rtlCol="0">
            <a:spAutoFit/>
          </a:bodyPr>
          <a:lstStyle/>
          <a:p>
            <a:pPr algn="ctr"/>
            <a:r>
              <a:rPr lang="nl-NL" sz="1600">
                <a:solidFill>
                  <a:schemeClr val="bg1"/>
                </a:solidFill>
                <a:latin typeface="Trebuchet MS" panose="020B0703020202090204" pitchFamily="34" charset="0"/>
              </a:rPr>
              <a:t>Cancer Center Amsterdam</a:t>
            </a:r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1E472F8F-A848-A943-9B2E-1BFAAA84B3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7" y="2391991"/>
            <a:ext cx="6564630" cy="310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0" rIns="0"/>
          <a:lstStyle>
            <a:lvl1pPr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nl-NL" sz="1400" baseline="0">
                <a:solidFill>
                  <a:srgbClr val="000000"/>
                </a:solidFill>
                <a:latin typeface="Trebuchet MS" charset="0"/>
                <a:ea typeface="+mn-ea"/>
                <a:cs typeface="+mn-cs"/>
              </a:defRPr>
            </a:lvl1pPr>
            <a:lvl2pPr marL="579438" indent="-290513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865188" indent="-282575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1155700" indent="-284163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443038" indent="-282575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907614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370067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2832518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294970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nl-NL" kern="0" dirty="0">
                <a:solidFill>
                  <a:srgbClr val="0097B4"/>
                </a:solidFill>
              </a:rPr>
              <a:t>Ment </a:t>
            </a:r>
            <a:r>
              <a:rPr lang="nl-NL" kern="0" dirty="0" err="1">
                <a:solidFill>
                  <a:srgbClr val="0097B4"/>
                </a:solidFill>
              </a:rPr>
              <a:t>am</a:t>
            </a:r>
            <a:r>
              <a:rPr lang="nl-NL" kern="0" dirty="0">
                <a:solidFill>
                  <a:srgbClr val="0097B4"/>
                </a:solidFill>
              </a:rPr>
              <a:t> re </a:t>
            </a:r>
            <a:r>
              <a:rPr lang="nl-NL" kern="0" dirty="0" err="1">
                <a:solidFill>
                  <a:srgbClr val="0097B4"/>
                </a:solidFill>
              </a:rPr>
              <a:t>conseditatur</a:t>
            </a:r>
            <a:r>
              <a:rPr lang="nl-NL" kern="0" dirty="0">
                <a:solidFill>
                  <a:srgbClr val="0097B4"/>
                </a:solidFill>
              </a:rPr>
              <a:t> </a:t>
            </a:r>
            <a:r>
              <a:rPr lang="nl-NL" kern="0" dirty="0" err="1">
                <a:solidFill>
                  <a:srgbClr val="0097B4"/>
                </a:solidFill>
              </a:rPr>
              <a:t>aut</a:t>
            </a:r>
            <a:r>
              <a:rPr lang="nl-NL" kern="0" dirty="0">
                <a:solidFill>
                  <a:srgbClr val="0097B4"/>
                </a:solidFill>
              </a:rPr>
              <a:t> </a:t>
            </a:r>
            <a:r>
              <a:rPr lang="nl-NL" kern="0" dirty="0" err="1">
                <a:solidFill>
                  <a:srgbClr val="0097B4"/>
                </a:solidFill>
              </a:rPr>
              <a:t>dolupta</a:t>
            </a:r>
            <a:r>
              <a:rPr lang="nl-NL" kern="0" dirty="0">
                <a:solidFill>
                  <a:srgbClr val="0097B4"/>
                </a:solidFill>
              </a:rPr>
              <a:t> </a:t>
            </a:r>
            <a:r>
              <a:rPr lang="nl-NL" kern="0" dirty="0" err="1">
                <a:solidFill>
                  <a:srgbClr val="0097B4"/>
                </a:solidFill>
              </a:rPr>
              <a:t>iniatur</a:t>
            </a:r>
            <a:r>
              <a:rPr lang="nl-NL" kern="0" dirty="0">
                <a:solidFill>
                  <a:srgbClr val="0097B4"/>
                </a:solidFill>
              </a:rPr>
              <a:t> </a:t>
            </a:r>
            <a:r>
              <a:rPr lang="nl-NL" kern="0" dirty="0" err="1">
                <a:solidFill>
                  <a:srgbClr val="0097B4"/>
                </a:solidFill>
              </a:rPr>
              <a:t>aut</a:t>
            </a:r>
            <a:r>
              <a:rPr lang="nl-NL" kern="0" dirty="0">
                <a:solidFill>
                  <a:srgbClr val="0097B4"/>
                </a:solidFill>
              </a:rPr>
              <a:t> </a:t>
            </a:r>
            <a:r>
              <a:rPr lang="nl-NL" kern="0" dirty="0" err="1">
                <a:solidFill>
                  <a:srgbClr val="0097B4"/>
                </a:solidFill>
              </a:rPr>
              <a:t>adit</a:t>
            </a:r>
            <a:r>
              <a:rPr lang="nl-NL" kern="0" dirty="0">
                <a:solidFill>
                  <a:srgbClr val="0097B4"/>
                </a:solidFill>
              </a:rPr>
              <a:t> </a:t>
            </a:r>
            <a:r>
              <a:rPr lang="nl-NL" kern="0" dirty="0" err="1">
                <a:solidFill>
                  <a:srgbClr val="0097B4"/>
                </a:solidFill>
              </a:rPr>
              <a:t>eost</a:t>
            </a:r>
            <a:r>
              <a:rPr lang="nl-NL" kern="0" dirty="0">
                <a:solidFill>
                  <a:srgbClr val="0097B4"/>
                </a:solidFill>
              </a:rPr>
              <a:t> que </a:t>
            </a:r>
            <a:r>
              <a:rPr lang="nl-NL" kern="0" dirty="0" err="1">
                <a:solidFill>
                  <a:srgbClr val="0097B4"/>
                </a:solidFill>
              </a:rPr>
              <a:t>inis</a:t>
            </a:r>
            <a:r>
              <a:rPr lang="nl-NL" kern="0" dirty="0">
                <a:solidFill>
                  <a:srgbClr val="0097B4"/>
                </a:solidFill>
              </a:rPr>
              <a:t> </a:t>
            </a:r>
            <a:r>
              <a:rPr lang="nl-NL" kern="0" dirty="0" err="1">
                <a:solidFill>
                  <a:srgbClr val="0097B4"/>
                </a:solidFill>
              </a:rPr>
              <a:t>veris</a:t>
            </a:r>
            <a:r>
              <a:rPr lang="nl-NL" kern="0" dirty="0">
                <a:solidFill>
                  <a:srgbClr val="0097B4"/>
                </a:solidFill>
              </a:rPr>
              <a:t> </a:t>
            </a:r>
            <a:r>
              <a:rPr lang="nl-NL" kern="0" dirty="0" err="1">
                <a:solidFill>
                  <a:srgbClr val="0097B4"/>
                </a:solidFill>
              </a:rPr>
              <a:t>voloreto.</a:t>
            </a:r>
            <a:endParaRPr lang="nl-NL" kern="0" dirty="0">
              <a:solidFill>
                <a:srgbClr val="0097B4"/>
              </a:solidFill>
            </a:endParaRPr>
          </a:p>
        </p:txBody>
      </p:sp>
      <p:pic>
        <p:nvPicPr>
          <p:cNvPr id="27" name="Picture 8" descr="Grafieken.pdf">
            <a:extLst>
              <a:ext uri="{FF2B5EF4-FFF2-40B4-BE49-F238E27FC236}">
                <a16:creationId xmlns:a16="http://schemas.microsoft.com/office/drawing/2014/main" id="{7C51F661-9A73-9649-809A-290F81C7A3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4" r="-1054"/>
          <a:stretch/>
        </p:blipFill>
        <p:spPr bwMode="auto">
          <a:xfrm>
            <a:off x="3853433" y="5423284"/>
            <a:ext cx="3414940" cy="295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ctangle 3">
            <a:extLst>
              <a:ext uri="{FF2B5EF4-FFF2-40B4-BE49-F238E27FC236}">
                <a16:creationId xmlns:a16="http://schemas.microsoft.com/office/drawing/2014/main" id="{C103B304-BACC-8A48-91D0-6B2574CF8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071" y="2750118"/>
            <a:ext cx="6564312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0" rIns="0" bIns="0"/>
          <a:lstStyle>
            <a:lvl1pPr marL="0" indent="0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nl-NL" sz="14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79438" indent="-29051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86518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1155700" indent="-28416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44303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907614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370067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2832518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294970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sz="750" dirty="0">
                <a:solidFill>
                  <a:srgbClr val="000000"/>
                </a:solidFill>
                <a:latin typeface="Trebuchet MS" charset="0"/>
              </a:rPr>
              <a:t>Name Author,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2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Harvard University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Maastricht UMC, Name Author,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 2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 Harvard University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750" dirty="0">
                <a:solidFill>
                  <a:srgbClr val="000000"/>
                </a:solidFill>
                <a:latin typeface="Trebuchet MS" charset="0"/>
              </a:rPr>
              <a:t>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Maastricht UMC</a:t>
            </a:r>
          </a:p>
          <a:p>
            <a:pPr>
              <a:defRPr/>
            </a:pPr>
            <a:endParaRPr dirty="0"/>
          </a:p>
        </p:txBody>
      </p:sp>
      <p:grpSp>
        <p:nvGrpSpPr>
          <p:cNvPr id="29" name="Groeperen 7">
            <a:extLst>
              <a:ext uri="{FF2B5EF4-FFF2-40B4-BE49-F238E27FC236}">
                <a16:creationId xmlns:a16="http://schemas.microsoft.com/office/drawing/2014/main" id="{864538E1-2ED6-EF47-B8F9-07D834100BAB}"/>
              </a:ext>
            </a:extLst>
          </p:cNvPr>
          <p:cNvGrpSpPr/>
          <p:nvPr/>
        </p:nvGrpSpPr>
        <p:grpSpPr>
          <a:xfrm>
            <a:off x="4144380" y="8899188"/>
            <a:ext cx="2733385" cy="549587"/>
            <a:chOff x="4314825" y="8687913"/>
            <a:chExt cx="2347895" cy="549587"/>
          </a:xfrm>
        </p:grpSpPr>
        <p:sp>
          <p:nvSpPr>
            <p:cNvPr id="30" name="Tekstvak 29">
              <a:extLst>
                <a:ext uri="{FF2B5EF4-FFF2-40B4-BE49-F238E27FC236}">
                  <a16:creationId xmlns:a16="http://schemas.microsoft.com/office/drawing/2014/main" id="{24B07519-B90F-A040-82B2-39AA0C36CE62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4314825" y="8687913"/>
              <a:ext cx="2347895" cy="538609"/>
            </a:xfrm>
            <a:prstGeom prst="rect">
              <a:avLst/>
            </a:prstGeom>
            <a:noFill/>
          </p:spPr>
          <p:txBody>
            <a:bodyPr wrap="square" lIns="72000" tIns="0" rIns="0" bIns="0" numCol="1" rtlCol="0">
              <a:spAutoFit/>
            </a:bodyPr>
            <a:lstStyle/>
            <a:p>
              <a:r>
                <a:rPr lang="nl-NL" sz="700" b="1" dirty="0" err="1">
                  <a:solidFill>
                    <a:srgbClr val="000000"/>
                  </a:solidFill>
                  <a:latin typeface="Trebuchet MS" charset="0"/>
                </a:rPr>
                <a:t>References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  <a:p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like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Mohnnudeln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Zwetschkenknoedl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Palatschinken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br>
                <a:rPr lang="nl-NL" sz="700" dirty="0">
                  <a:solidFill>
                    <a:srgbClr val="000000"/>
                  </a:solidFill>
                  <a:latin typeface="Trebuchet MS" charset="0"/>
                </a:rPr>
              </a:b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Kaiserschmarrn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etc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loved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so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much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) or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cold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serve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covered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powdered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sugar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(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icecream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just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good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this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American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apple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</p:txBody>
        </p:sp>
        <p:cxnSp>
          <p:nvCxnSpPr>
            <p:cNvPr id="31" name="Rechte verbindingslijn 30">
              <a:extLst>
                <a:ext uri="{FF2B5EF4-FFF2-40B4-BE49-F238E27FC236}">
                  <a16:creationId xmlns:a16="http://schemas.microsoft.com/office/drawing/2014/main" id="{FF42126B-38D2-FD4B-BB33-E656CB9EA0D7}"/>
                </a:ext>
              </a:extLst>
            </p:cNvPr>
            <p:cNvCxnSpPr/>
            <p:nvPr/>
          </p:nvCxnSpPr>
          <p:spPr bwMode="auto">
            <a:xfrm>
              <a:off x="4319587" y="8698891"/>
              <a:ext cx="0" cy="53860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6DB0E9B0-CCDE-6570-2473-3535B08652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7" y="1383879"/>
            <a:ext cx="6740922" cy="85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0" rIns="0" bIns="0" anchor="t" anchorCtr="0">
            <a:normAutofit/>
          </a:bodyPr>
          <a:lstStyle>
            <a:lvl1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lang="nl-NL" sz="3000" baseline="0">
                <a:solidFill>
                  <a:srgbClr val="000000"/>
                </a:solidFill>
                <a:latin typeface="Trebuchet MS" charset="0"/>
                <a:ea typeface="+mj-ea"/>
                <a:cs typeface="+mj-cs"/>
              </a:defRPr>
            </a:lvl1pPr>
            <a:lvl2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l" defTabSz="1090613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62452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6pPr>
            <a:lvl7pPr marL="924904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7pPr>
            <a:lvl8pPr marL="1387356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8pPr>
            <a:lvl9pPr marL="1849808" algn="l" defTabSz="10919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9pPr>
          </a:lstStyle>
          <a:p>
            <a:pPr algn="ctr" defTabSz="57600">
              <a:spcBef>
                <a:spcPts val="0"/>
              </a:spcBef>
            </a:pPr>
            <a:r>
              <a:rPr lang="nl-NL" sz="2400" kern="0" dirty="0">
                <a:solidFill>
                  <a:schemeClr val="bg1"/>
                </a:solidFill>
              </a:rPr>
              <a:t>Titel: </a:t>
            </a:r>
            <a:r>
              <a:rPr lang="nl-NL" sz="2400" kern="0" dirty="0" err="1">
                <a:solidFill>
                  <a:schemeClr val="bg1"/>
                </a:solidFill>
              </a:rPr>
              <a:t>Ihil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earchita</a:t>
            </a:r>
            <a:r>
              <a:rPr lang="nl-NL" sz="2400" kern="0" dirty="0">
                <a:solidFill>
                  <a:schemeClr val="bg1"/>
                </a:solidFill>
              </a:rPr>
              <a:t> a </a:t>
            </a:r>
            <a:r>
              <a:rPr lang="nl-NL" sz="2400" kern="0" dirty="0" err="1">
                <a:solidFill>
                  <a:schemeClr val="bg1"/>
                </a:solidFill>
              </a:rPr>
              <a:t>voluptae</a:t>
            </a:r>
            <a:r>
              <a:rPr lang="nl-NL" sz="2400" kern="0" dirty="0">
                <a:solidFill>
                  <a:schemeClr val="bg1"/>
                </a:solidFill>
              </a:rPr>
              <a:t> con </a:t>
            </a:r>
            <a:r>
              <a:rPr lang="nl-NL" sz="2400" kern="0" dirty="0" err="1">
                <a:solidFill>
                  <a:schemeClr val="bg1"/>
                </a:solidFill>
              </a:rPr>
              <a:t>aut</a:t>
            </a:r>
            <a:r>
              <a:rPr lang="nl-NL" sz="2400" kern="0" dirty="0">
                <a:solidFill>
                  <a:schemeClr val="bg1"/>
                </a:solidFill>
              </a:rPr>
              <a:t> </a:t>
            </a:r>
            <a:r>
              <a:rPr lang="nl-NL" sz="2400" kern="0" dirty="0" err="1">
                <a:solidFill>
                  <a:schemeClr val="bg1"/>
                </a:solidFill>
              </a:rPr>
              <a:t>fugit</a:t>
            </a:r>
            <a:r>
              <a:rPr lang="nl-NL" sz="2400" kern="0" dirty="0">
                <a:solidFill>
                  <a:schemeClr val="bg1"/>
                </a:solidFill>
              </a:rPr>
              <a:t>, </a:t>
            </a:r>
            <a:r>
              <a:rPr lang="nl-NL" sz="2400" kern="0" dirty="0" err="1">
                <a:solidFill>
                  <a:schemeClr val="bg1"/>
                </a:solidFill>
              </a:rPr>
              <a:t>unt</a:t>
            </a:r>
            <a:r>
              <a:rPr lang="nl-NL" sz="2400" kern="0" dirty="0">
                <a:solidFill>
                  <a:schemeClr val="bg1"/>
                </a:solidFill>
              </a:rPr>
              <a:t>, </a:t>
            </a:r>
            <a:r>
              <a:rPr lang="nl-NL" sz="2400" kern="0" dirty="0" err="1">
                <a:solidFill>
                  <a:schemeClr val="bg1"/>
                </a:solidFill>
              </a:rPr>
              <a:t>omig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endipiciis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ini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coratem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modis</a:t>
            </a:r>
            <a:r>
              <a:rPr lang="nl-NL" sz="2400" kern="0" dirty="0">
                <a:solidFill>
                  <a:schemeClr val="bg1"/>
                </a:solidFill>
              </a:rPr>
              <a:t> </a:t>
            </a:r>
            <a:r>
              <a:rPr lang="nl-NL" sz="2400" kern="0" dirty="0" err="1">
                <a:solidFill>
                  <a:schemeClr val="bg1"/>
                </a:solidFill>
              </a:rPr>
              <a:t>aliquatem</a:t>
            </a:r>
            <a:endParaRPr lang="nl-NL" sz="2400" kern="0" dirty="0">
              <a:solidFill>
                <a:schemeClr val="bg1"/>
              </a:solidFill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B53F8D63-00E6-35FC-2B76-6CB77112742C}"/>
              </a:ext>
            </a:extLst>
          </p:cNvPr>
          <p:cNvSpPr txBox="1"/>
          <p:nvPr/>
        </p:nvSpPr>
        <p:spPr>
          <a:xfrm>
            <a:off x="-2381" y="860078"/>
            <a:ext cx="7562850" cy="246221"/>
          </a:xfrm>
          <a:prstGeom prst="rect">
            <a:avLst/>
          </a:prstGeom>
          <a:noFill/>
        </p:spPr>
        <p:txBody>
          <a:bodyPr wrap="square" lIns="0" tIns="0" rIns="0" bIns="0" numCol="1" rtlCol="0">
            <a:spAutoFit/>
          </a:bodyPr>
          <a:lstStyle/>
          <a:p>
            <a:pPr algn="ctr"/>
            <a:r>
              <a:rPr lang="nl-NL" sz="1600">
                <a:solidFill>
                  <a:schemeClr val="bg1"/>
                </a:solidFill>
                <a:latin typeface="Trebuchet MS" panose="020B0703020202090204" pitchFamily="34" charset="0"/>
              </a:rPr>
              <a:t>Cancer Center Amsterdam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7A00056-4A52-C323-7802-578874A04B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3930" b="28216"/>
          <a:stretch/>
        </p:blipFill>
        <p:spPr>
          <a:xfrm>
            <a:off x="2381" y="2319983"/>
            <a:ext cx="7560469" cy="1908000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2114A301-6747-B72A-95CC-A97003BEE1E6}"/>
              </a:ext>
            </a:extLst>
          </p:cNvPr>
          <p:cNvSpPr txBox="1"/>
          <p:nvPr/>
        </p:nvSpPr>
        <p:spPr>
          <a:xfrm>
            <a:off x="513071" y="5381214"/>
            <a:ext cx="6564312" cy="4643625"/>
          </a:xfrm>
          <a:prstGeom prst="rect">
            <a:avLst/>
          </a:prstGeom>
          <a:noFill/>
        </p:spPr>
        <p:txBody>
          <a:bodyPr wrap="none" lIns="0" tIns="0" rIns="0" bIns="0" numCol="2" spcCol="252000" rtlCol="0">
            <a:noAutofit/>
          </a:bodyPr>
          <a:lstStyle/>
          <a:p>
            <a:r>
              <a:rPr lang="nl-NL" sz="1400" dirty="0" err="1">
                <a:solidFill>
                  <a:srgbClr val="0097B4"/>
                </a:solidFill>
                <a:latin typeface="Trebuchet MS" charset="0"/>
              </a:rPr>
              <a:t>Introduction</a:t>
            </a:r>
            <a:endParaRPr lang="nl-NL" sz="1400" dirty="0">
              <a:solidFill>
                <a:srgbClr val="0097B4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Mix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ingredients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semi soft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Knead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until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satiny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elastic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add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sparingly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bowl, turn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side up.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let rest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20 minutes in a warm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hot) area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table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old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(but clean!!!)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bedsheet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old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white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tablecloth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Dust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flour.Take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of bowl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roll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rectangular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Cover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hands (back side up)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pulling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inside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hands,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might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while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but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soon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poke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holes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fingers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Always pull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from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middle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out. 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will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off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end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pulling.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have a hole,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don’t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worry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take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flour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hands (back side up)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piece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thicker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edges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 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1400" dirty="0" err="1">
                <a:solidFill>
                  <a:srgbClr val="0097B4"/>
                </a:solidFill>
                <a:latin typeface="Trebuchet MS" charset="0"/>
              </a:rPr>
              <a:t>Results</a:t>
            </a:r>
            <a:r>
              <a:rPr lang="nl-NL" sz="900" dirty="0">
                <a:solidFill>
                  <a:srgbClr val="0097B4"/>
                </a:solidFill>
                <a:latin typeface="Trebuchet MS" charset="0"/>
              </a:rPr>
              <a:t> </a:t>
            </a: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distribute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lbs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acidic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 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after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peeling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cutting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add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c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distribute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lbs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acidic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water mixed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withpre 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30 -40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Raisins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1/4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finely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chopped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walnuts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taste),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drizzle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lemon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juice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sprinkle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cinammon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powder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sugar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-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rather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less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than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much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</a:p>
          <a:p>
            <a:r>
              <a:rPr lang="nl-NL" sz="1400" dirty="0" err="1">
                <a:solidFill>
                  <a:srgbClr val="0097B4"/>
                </a:solidFill>
                <a:latin typeface="Trebuchet MS" charset="0"/>
              </a:rPr>
              <a:t>Conclusion</a:t>
            </a:r>
            <a:r>
              <a:rPr lang="nl-NL" sz="1400" dirty="0">
                <a:solidFill>
                  <a:srgbClr val="0097B4"/>
                </a:solidFill>
                <a:latin typeface="Trebuchet MS" charset="0"/>
              </a:rPr>
              <a:t>/</a:t>
            </a:r>
            <a:r>
              <a:rPr lang="nl-NL" sz="1400" dirty="0" err="1">
                <a:solidFill>
                  <a:srgbClr val="0097B4"/>
                </a:solidFill>
                <a:latin typeface="Trebuchet MS" charset="0"/>
              </a:rPr>
              <a:t>Discussion</a:t>
            </a:r>
            <a:endParaRPr lang="nl-NL" sz="1400" dirty="0">
              <a:solidFill>
                <a:srgbClr val="0097B4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Pick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side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spaced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apart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start rolling up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use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cloth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!).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When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done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need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2 pair of hands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“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heave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ho”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long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greased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baking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sheet.</a:t>
            </a: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 </a:t>
            </a:r>
          </a:p>
          <a:p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You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can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either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a U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shape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if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cookie sheet is big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enough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or cut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, cover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openings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foil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onto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two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sheets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least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favorite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part but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apples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Granny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Smith or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like)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peeled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cut (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not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too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thinly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).</a:t>
            </a:r>
          </a:p>
          <a:p>
            <a:endParaRPr lang="nl-NL" sz="900" dirty="0">
              <a:solidFill>
                <a:srgbClr val="000000"/>
              </a:solidFill>
              <a:latin typeface="Trebuchet MS" charset="0"/>
            </a:endParaRPr>
          </a:p>
          <a:p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Appleson top of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dough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(I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drop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into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somehow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it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always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works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out) - make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sure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the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seam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is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underneath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! Brush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Strudel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with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melted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butter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bake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in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preheated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oven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 30 -40 minutes at </a:t>
            </a:r>
            <a:r>
              <a:rPr lang="nl-NL" sz="900" dirty="0" err="1">
                <a:solidFill>
                  <a:srgbClr val="000000"/>
                </a:solidFill>
                <a:latin typeface="Trebuchet MS" charset="0"/>
              </a:rPr>
              <a:t>about</a:t>
            </a:r>
            <a:r>
              <a:rPr lang="nl-NL" sz="900" dirty="0">
                <a:solidFill>
                  <a:srgbClr val="000000"/>
                </a:solidFill>
                <a:latin typeface="Trebuchet MS" charset="0"/>
              </a:rPr>
              <a:t>.</a:t>
            </a:r>
            <a:endParaRPr lang="nl-NL" sz="800" dirty="0">
              <a:solidFill>
                <a:srgbClr val="000000"/>
              </a:solidFill>
              <a:latin typeface="Trebuchet MS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C90292A9-0B9E-9A8A-C1AF-2CA0F3B6DD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7" y="4313763"/>
            <a:ext cx="6564630" cy="310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0" rIns="0"/>
          <a:lstStyle>
            <a:lvl1pPr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defRPr lang="nl-NL" sz="1400" baseline="0">
                <a:solidFill>
                  <a:srgbClr val="000000"/>
                </a:solidFill>
                <a:latin typeface="Trebuchet MS" charset="0"/>
                <a:ea typeface="+mn-ea"/>
                <a:cs typeface="+mn-cs"/>
              </a:defRPr>
            </a:lvl1pPr>
            <a:lvl2pPr marL="579438" indent="-290513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865188" indent="-282575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1155700" indent="-284163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443038" indent="-282575" algn="l" defTabSz="1090613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907614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370067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2832518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294970" indent="-285820" algn="l" defTabSz="1091900" rtl="0" eaLnBrk="1" fontAlgn="base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ctr"/>
            <a:r>
              <a:rPr lang="nl-NL" sz="2000" kern="0" dirty="0">
                <a:solidFill>
                  <a:srgbClr val="0097B4"/>
                </a:solidFill>
              </a:rPr>
              <a:t>A better future for cancer patients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FA9BE91F-0E16-7034-D033-2EEEEB166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071" y="4827822"/>
            <a:ext cx="6564312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lIns="0" tIns="0" rIns="0" bIns="0"/>
          <a:lstStyle>
            <a:lvl1pPr marL="0" indent="0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nl-NL" sz="14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79438" indent="-29051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2pPr>
            <a:lvl3pPr marL="86518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  <a:cs typeface="Geneva" charset="-128"/>
              </a:defRPr>
            </a:lvl3pPr>
            <a:lvl4pPr marL="1155700" indent="-284163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4pPr>
            <a:lvl5pPr marL="1443038" indent="-282575" algn="l" defTabSz="1090613" rt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Geneva" pitchFamily="31" charset="-128"/>
              </a:defRPr>
            </a:lvl5pPr>
            <a:lvl6pPr marL="1907614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6pPr>
            <a:lvl7pPr marL="2370067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7pPr>
            <a:lvl8pPr marL="2832518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8pPr>
            <a:lvl9pPr marL="3294970" indent="-285820" algn="l" defTabSz="1091900" rtl="0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defRPr/>
            </a:pPr>
            <a:r>
              <a:rPr sz="750" dirty="0">
                <a:solidFill>
                  <a:srgbClr val="000000"/>
                </a:solidFill>
                <a:latin typeface="Trebuchet MS" charset="0"/>
              </a:rPr>
              <a:t>Name Author,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2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Harvard University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Maastricht UMC, Name Author,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Amsterdam UMC; Name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author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 2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that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 Harvard University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Hospital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Name Author</a:t>
            </a:r>
            <a:r>
              <a:rPr lang="nl-NL" sz="750" dirty="0">
                <a:solidFill>
                  <a:srgbClr val="000000"/>
                </a:solidFill>
                <a:latin typeface="Trebuchet MS" charset="0"/>
              </a:rPr>
              <a:t>r</a:t>
            </a:r>
            <a:r>
              <a:rPr lang="nl-NL" sz="750" baseline="30000" dirty="0">
                <a:solidFill>
                  <a:srgbClr val="000000"/>
                </a:solidFill>
                <a:latin typeface="Trebuchet MS" charset="0"/>
              </a:rPr>
              <a:t>3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Department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this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and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 </a:t>
            </a:r>
            <a:r>
              <a:rPr sz="750" dirty="0" err="1">
                <a:solidFill>
                  <a:srgbClr val="000000"/>
                </a:solidFill>
                <a:latin typeface="Trebuchet MS" charset="0"/>
              </a:rPr>
              <a:t>so</a:t>
            </a:r>
            <a:r>
              <a:rPr sz="750" dirty="0">
                <a:solidFill>
                  <a:srgbClr val="000000"/>
                </a:solidFill>
                <a:latin typeface="Trebuchet MS" charset="0"/>
              </a:rPr>
              <a:t>, Maastricht UMC</a:t>
            </a:r>
          </a:p>
          <a:p>
            <a:pPr>
              <a:defRPr/>
            </a:pPr>
            <a:endParaRPr dirty="0"/>
          </a:p>
        </p:txBody>
      </p:sp>
      <p:grpSp>
        <p:nvGrpSpPr>
          <p:cNvPr id="9" name="Groeperen 7">
            <a:extLst>
              <a:ext uri="{FF2B5EF4-FFF2-40B4-BE49-F238E27FC236}">
                <a16:creationId xmlns:a16="http://schemas.microsoft.com/office/drawing/2014/main" id="{7ECCD773-B126-F2D4-7D2F-82228950250C}"/>
              </a:ext>
            </a:extLst>
          </p:cNvPr>
          <p:cNvGrpSpPr/>
          <p:nvPr/>
        </p:nvGrpSpPr>
        <p:grpSpPr>
          <a:xfrm>
            <a:off x="4099353" y="8374054"/>
            <a:ext cx="2935000" cy="570665"/>
            <a:chOff x="4314825" y="8698891"/>
            <a:chExt cx="2519362" cy="570665"/>
          </a:xfrm>
        </p:grpSpPr>
        <p:sp>
          <p:nvSpPr>
            <p:cNvPr id="10" name="Tekstvak 9">
              <a:extLst>
                <a:ext uri="{FF2B5EF4-FFF2-40B4-BE49-F238E27FC236}">
                  <a16:creationId xmlns:a16="http://schemas.microsoft.com/office/drawing/2014/main" id="{B47EE09F-7C47-F66C-B268-6250659E9280}"/>
                </a:ext>
              </a:extLst>
            </p:cNvPr>
            <p:cNvSpPr txBox="1">
              <a:spLocks noChangeAspect="1"/>
            </p:cNvSpPr>
            <p:nvPr/>
          </p:nvSpPr>
          <p:spPr>
            <a:xfrm>
              <a:off x="4314825" y="8730947"/>
              <a:ext cx="2519362" cy="538609"/>
            </a:xfrm>
            <a:prstGeom prst="rect">
              <a:avLst/>
            </a:prstGeom>
            <a:noFill/>
          </p:spPr>
          <p:txBody>
            <a:bodyPr wrap="square" lIns="72000" tIns="0" rIns="0" bIns="0" numCol="1" rtlCol="0">
              <a:spAutoFit/>
            </a:bodyPr>
            <a:lstStyle/>
            <a:p>
              <a:r>
                <a:rPr lang="nl-NL" sz="700" b="1" dirty="0" err="1">
                  <a:solidFill>
                    <a:srgbClr val="000000"/>
                  </a:solidFill>
                  <a:latin typeface="Trebuchet MS" charset="0"/>
                </a:rPr>
                <a:t>References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  <a:p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like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Mohnnudeln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Zwetschkenknoedl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Palatschinken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Kaiserschmarrn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etc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loved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so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much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) or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cold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, serve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covered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powdered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sugar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(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icecream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is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just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good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this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as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with</a:t>
              </a:r>
              <a:r>
                <a:rPr lang="nl-NL" sz="700" dirty="0">
                  <a:solidFill>
                    <a:srgbClr val="000000"/>
                  </a:solidFill>
                  <a:latin typeface="Trebuchet MS" charset="0"/>
                </a:rPr>
                <a:t> American </a:t>
              </a:r>
              <a:r>
                <a:rPr lang="nl-NL" sz="700" dirty="0" err="1">
                  <a:solidFill>
                    <a:srgbClr val="000000"/>
                  </a:solidFill>
                  <a:latin typeface="Trebuchet MS" charset="0"/>
                </a:rPr>
                <a:t>apple</a:t>
              </a:r>
              <a:endParaRPr lang="nl-NL" sz="700" dirty="0">
                <a:solidFill>
                  <a:srgbClr val="000000"/>
                </a:solidFill>
                <a:latin typeface="Trebuchet MS" charset="0"/>
              </a:endParaRPr>
            </a:p>
          </p:txBody>
        </p:sp>
        <p:cxnSp>
          <p:nvCxnSpPr>
            <p:cNvPr id="11" name="Rechte verbindingslijn 10">
              <a:extLst>
                <a:ext uri="{FF2B5EF4-FFF2-40B4-BE49-F238E27FC236}">
                  <a16:creationId xmlns:a16="http://schemas.microsoft.com/office/drawing/2014/main" id="{6889A1F2-D13E-4E9B-FEE8-B83A977EED1C}"/>
                </a:ext>
              </a:extLst>
            </p:cNvPr>
            <p:cNvCxnSpPr/>
            <p:nvPr/>
          </p:nvCxnSpPr>
          <p:spPr bwMode="auto">
            <a:xfrm>
              <a:off x="4319587" y="8698891"/>
              <a:ext cx="0" cy="538609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857917826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Amsterdam UMC februari 2023">
      <a:dk1>
        <a:srgbClr val="000000"/>
      </a:dk1>
      <a:lt1>
        <a:srgbClr val="FFFFFF"/>
      </a:lt1>
      <a:dk2>
        <a:srgbClr val="1A1918"/>
      </a:dk2>
      <a:lt2>
        <a:srgbClr val="D6E0EB"/>
      </a:lt2>
      <a:accent1>
        <a:srgbClr val="1D9A78"/>
      </a:accent1>
      <a:accent2>
        <a:srgbClr val="FF7C2B"/>
      </a:accent2>
      <a:accent3>
        <a:srgbClr val="36AFCE"/>
      </a:accent3>
      <a:accent4>
        <a:srgbClr val="FFDE2B"/>
      </a:accent4>
      <a:accent5>
        <a:srgbClr val="694892"/>
      </a:accent5>
      <a:accent6>
        <a:srgbClr val="D3D700"/>
      </a:accent6>
      <a:hlink>
        <a:srgbClr val="00AAF0"/>
      </a:hlink>
      <a:folHlink>
        <a:srgbClr val="FF7C2B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  <a:txDef>
      <a:spPr>
        <a:noFill/>
      </a:spPr>
      <a:bodyPr wrap="square" lIns="0" tIns="0" rIns="0" bIns="0" numCol="2" rtlCol="0">
        <a:spAutoFit/>
      </a:bodyPr>
      <a:lstStyle>
        <a:defPPr>
          <a:defRPr sz="1400" dirty="0" smtClean="0">
            <a:solidFill>
              <a:srgbClr val="000000"/>
            </a:solidFill>
            <a:latin typeface="Trebuchet MS" charset="0"/>
          </a:defRPr>
        </a:defPPr>
      </a:lstStyle>
    </a:tx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e1" id="{E1BCFE0C-F449-CB47-801E-41074FD3C995}" vid="{F9280A30-3014-8340-8D5F-67C921FCE171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80"/>
      </a:dk1>
      <a:lt1>
        <a:srgbClr val="FFFFFF"/>
      </a:lt1>
      <a:dk2>
        <a:srgbClr val="FFFFFF"/>
      </a:dk2>
      <a:lt2>
        <a:srgbClr val="808080"/>
      </a:lt2>
      <a:accent1>
        <a:srgbClr val="000080"/>
      </a:accent1>
      <a:accent2>
        <a:srgbClr val="F0E800"/>
      </a:accent2>
      <a:accent3>
        <a:srgbClr val="FFFFFF"/>
      </a:accent3>
      <a:accent4>
        <a:srgbClr val="00006C"/>
      </a:accent4>
      <a:accent5>
        <a:srgbClr val="AAAAC0"/>
      </a:accent5>
      <a:accent6>
        <a:srgbClr val="D9D200"/>
      </a:accent6>
      <a:hlink>
        <a:srgbClr val="A1217C"/>
      </a:hlink>
      <a:folHlink>
        <a:srgbClr val="5BB24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80"/>
      </a:dk1>
      <a:lt1>
        <a:srgbClr val="FFFFFF"/>
      </a:lt1>
      <a:dk2>
        <a:srgbClr val="FFFFFF"/>
      </a:dk2>
      <a:lt2>
        <a:srgbClr val="808080"/>
      </a:lt2>
      <a:accent1>
        <a:srgbClr val="000080"/>
      </a:accent1>
      <a:accent2>
        <a:srgbClr val="F0E800"/>
      </a:accent2>
      <a:accent3>
        <a:srgbClr val="FFFFFF"/>
      </a:accent3>
      <a:accent4>
        <a:srgbClr val="00006C"/>
      </a:accent4>
      <a:accent5>
        <a:srgbClr val="AAAAC0"/>
      </a:accent5>
      <a:accent6>
        <a:srgbClr val="D9D200"/>
      </a:accent6>
      <a:hlink>
        <a:srgbClr val="A1217C"/>
      </a:hlink>
      <a:folHlink>
        <a:srgbClr val="5BB24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12F1D2A03ED674D80ED647FD7E8C613" ma:contentTypeVersion="13" ma:contentTypeDescription="Create a new document." ma:contentTypeScope="" ma:versionID="1f622f512d6ce8554b24d3150be34024">
  <xsd:schema xmlns:xsd="http://www.w3.org/2001/XMLSchema" xmlns:xs="http://www.w3.org/2001/XMLSchema" xmlns:p="http://schemas.microsoft.com/office/2006/metadata/properties" xmlns:ns2="C4C9F271-CE4E-4482-9B7A-DBB78CD1C590" xmlns:ns3="c4c9f271-ce4e-4482-9b7a-dbb78cd1c590" xmlns:ns4="fe854786-da46-46a5-af8d-1f0eaa08bee0" xmlns:ns5="cb198e66-6678-4cf2-b233-8dc775a5ddc2" targetNamespace="http://schemas.microsoft.com/office/2006/metadata/properties" ma:root="true" ma:fieldsID="707919b9165bf5afb5cb80436fac9fff" ns2:_="" ns3:_="" ns4:_="" ns5:_="">
    <xsd:import namespace="C4C9F271-CE4E-4482-9B7A-DBB78CD1C590"/>
    <xsd:import namespace="c4c9f271-ce4e-4482-9b7a-dbb78cd1c590"/>
    <xsd:import namespace="fe854786-da46-46a5-af8d-1f0eaa08bee0"/>
    <xsd:import namespace="cb198e66-6678-4cf2-b233-8dc775a5ddc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lcf76f155ced4ddcb4097134ff3c332f" minOccurs="0"/>
                <xsd:element ref="ns4:TaxCatchAll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5:SharedWithUsers" minOccurs="0"/>
                <xsd:element ref="ns5:SharedWithDetails" minOccurs="0"/>
                <xsd:element ref="ns3:MediaServiceObjectDetectorVersions" minOccurs="0"/>
                <xsd:element ref="ns3:MediaServiceOCR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C9F271-CE4E-4482-9B7A-DBB78CD1C59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c9f271-ce4e-4482-9b7a-dbb78cd1c590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96240b3-82fb-446b-a13e-4fc46c6b656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854786-da46-46a5-af8d-1f0eaa08bee0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F3D3357-C1AF-4476-B711-16E4C4220020}" ma:internalName="TaxCatchAll" ma:showField="CatchAllData" ma:web="{cb198e66-6678-4cf2-b233-8dc775a5ddc2}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198e66-6678-4cf2-b233-8dc775a5ddc2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4c9f271-ce4e-4482-9b7a-dbb78cd1c590">
      <Terms xmlns="http://schemas.microsoft.com/office/infopath/2007/PartnerControls"/>
    </lcf76f155ced4ddcb4097134ff3c332f>
    <TaxCatchAll xmlns="fe854786-da46-46a5-af8d-1f0eaa08bee0" xsi:nil="true"/>
  </documentManagement>
</p:properties>
</file>

<file path=customXml/itemProps1.xml><?xml version="1.0" encoding="utf-8"?>
<ds:datastoreItem xmlns:ds="http://schemas.openxmlformats.org/officeDocument/2006/customXml" ds:itemID="{AA8C2967-EE51-4FCF-8CD1-045E5BB9B25F}"/>
</file>

<file path=customXml/itemProps2.xml><?xml version="1.0" encoding="utf-8"?>
<ds:datastoreItem xmlns:ds="http://schemas.openxmlformats.org/officeDocument/2006/customXml" ds:itemID="{2CD63BD3-570B-4A23-A761-6EA7F696B346}"/>
</file>

<file path=customXml/itemProps3.xml><?xml version="1.0" encoding="utf-8"?>
<ds:datastoreItem xmlns:ds="http://schemas.openxmlformats.org/officeDocument/2006/customXml" ds:itemID="{5DD16C57-9633-4573-94B7-2B25325247A3}"/>
</file>

<file path=docProps/app.xml><?xml version="1.0" encoding="utf-8"?>
<Properties xmlns="http://schemas.openxmlformats.org/officeDocument/2006/extended-properties" xmlns:vt="http://schemas.openxmlformats.org/officeDocument/2006/docPropsVTypes">
  <Template>vumc_wetensch_poster_nl_stnd</Template>
  <TotalTime>268</TotalTime>
  <Words>1276</Words>
  <Application>Microsoft Macintosh PowerPoint</Application>
  <PresentationFormat>Aangepast</PresentationFormat>
  <Paragraphs>75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6" baseType="lpstr">
      <vt:lpstr>Arial</vt:lpstr>
      <vt:lpstr>Museo Sans 300</vt:lpstr>
      <vt:lpstr>Trebuchet MS</vt:lpstr>
      <vt:lpstr>Blank Presentation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Titel: Ihil earchita a voluptae con aut  fugit, unt, omig endipiciis ini coratem  est modis aliquatem.</dc:title>
  <dc:creator>Gerda Lieftink</dc:creator>
  <cp:lastModifiedBy>Gerda Lieftink</cp:lastModifiedBy>
  <cp:revision>71</cp:revision>
  <cp:lastPrinted>2021-06-22T07:44:49Z</cp:lastPrinted>
  <dcterms:created xsi:type="dcterms:W3CDTF">2018-10-10T12:49:46Z</dcterms:created>
  <dcterms:modified xsi:type="dcterms:W3CDTF">2023-12-13T10:59:46Z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0x010100F12F1D2A03ED674D80ED647FD7E8C613</vt:lpwstr>
  </property>
  <property fmtid="{D5CDD505-2E9C-101B-9397-08002B2CF9AE}" pid="3" name="Order">
    <vt:r8>3500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  <property fmtid="{D5CDD505-2E9C-101B-9397-08002B2CF9AE}" pid="11" name="MediaServiceImageTags">
    <vt:lpwstr/>
  </property>
</Properties>
</file>