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2" r:id="rId4"/>
    <p:sldId id="260" r:id="rId5"/>
    <p:sldId id="261" r:id="rId6"/>
    <p:sldId id="263" r:id="rId7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52" d="100"/>
          <a:sy n="52" d="100"/>
        </p:scale>
        <p:origin x="29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31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94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30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75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3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12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89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86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22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7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2DF8-FD49-4567-8CF9-24F456773869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85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72DF8-FD49-4567-8CF9-24F456773869}" type="datetimeFigureOut">
              <a:rPr lang="nl-NL" smtClean="0"/>
              <a:t>2-1-2024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A687-0445-40E2-AF37-58E440EC8C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92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-1" y="1"/>
            <a:ext cx="10691813" cy="151200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850233"/>
            <a:ext cx="10722078" cy="1426911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-336883" y="8054684"/>
            <a:ext cx="11389894" cy="3975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kstvak 28"/>
          <p:cNvSpPr txBox="1"/>
          <p:nvPr/>
        </p:nvSpPr>
        <p:spPr>
          <a:xfrm>
            <a:off x="3027805" y="2120438"/>
            <a:ext cx="463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6600" dirty="0">
                <a:solidFill>
                  <a:schemeClr val="bg1"/>
                </a:solidFill>
                <a:latin typeface="Trebuchet MS" panose="020B0603020202020204" pitchFamily="34" charset="0"/>
              </a:rPr>
              <a:t>Event name</a:t>
            </a:r>
            <a:endParaRPr lang="en-US" sz="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-30892" y="12612326"/>
            <a:ext cx="1075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More information will follow soon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128338" y="13761070"/>
            <a:ext cx="10443410" cy="1206093"/>
            <a:chOff x="128338" y="13887450"/>
            <a:chExt cx="10443410" cy="1206093"/>
          </a:xfrm>
        </p:grpSpPr>
        <p:sp>
          <p:nvSpPr>
            <p:cNvPr id="26" name="Rechthoek 25"/>
            <p:cNvSpPr/>
            <p:nvPr/>
          </p:nvSpPr>
          <p:spPr>
            <a:xfrm>
              <a:off x="128338" y="13887450"/>
              <a:ext cx="10443410" cy="1204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"/>
            <p:cNvSpPr/>
            <p:nvPr/>
          </p:nvSpPr>
          <p:spPr>
            <a:xfrm>
              <a:off x="487554" y="13887450"/>
              <a:ext cx="9853803" cy="12060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i="1" dirty="0">
                  <a:solidFill>
                    <a:srgbClr val="800000"/>
                  </a:solidFill>
                  <a:latin typeface="Trebuchet MS" panose="020B0603020202020204" pitchFamily="34" charset="0"/>
                  <a:cs typeface="Arial"/>
                </a:rPr>
                <a:t>Event organization: </a:t>
              </a:r>
            </a:p>
            <a:p>
              <a:pPr lvl="0" algn="ctr"/>
              <a:r>
                <a:rPr lang="en-US" i="1" dirty="0">
                  <a:solidFill>
                    <a:srgbClr val="800000"/>
                  </a:solidFill>
                  <a:latin typeface="Trebuchet MS" panose="020B0603020202020204" pitchFamily="34" charset="0"/>
                  <a:cs typeface="Arial"/>
                </a:rPr>
                <a:t>Names</a:t>
              </a:r>
            </a:p>
            <a:p>
              <a:pPr lvl="0" algn="ctr"/>
              <a:r>
                <a:rPr lang="en-US" i="1" dirty="0">
                  <a:solidFill>
                    <a:srgbClr val="800000"/>
                  </a:solidFill>
                  <a:latin typeface="Trebuchet MS" panose="020B0603020202020204" pitchFamily="34" charset="0"/>
                  <a:cs typeface="Arial"/>
                </a:rPr>
                <a:t>Contact information: </a:t>
              </a:r>
              <a:endParaRPr lang="en-US" i="1" u="sng" dirty="0">
                <a:solidFill>
                  <a:srgbClr val="800000"/>
                </a:solidFill>
                <a:latin typeface="Trebuchet MS" panose="020B0603020202020204" pitchFamily="34" charset="0"/>
                <a:cs typeface="Arial"/>
              </a:endParaRPr>
            </a:p>
          </p:txBody>
        </p:sp>
      </p:grpSp>
      <p:sp>
        <p:nvSpPr>
          <p:cNvPr id="27" name="TextBox 4"/>
          <p:cNvSpPr txBox="1"/>
          <p:nvPr/>
        </p:nvSpPr>
        <p:spPr>
          <a:xfrm>
            <a:off x="667576" y="5355783"/>
            <a:ext cx="935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Save the date!</a:t>
            </a:r>
          </a:p>
        </p:txBody>
      </p:sp>
      <p:sp>
        <p:nvSpPr>
          <p:cNvPr id="22" name="Rechthoek 21"/>
          <p:cNvSpPr/>
          <p:nvPr/>
        </p:nvSpPr>
        <p:spPr>
          <a:xfrm>
            <a:off x="-94" y="-325"/>
            <a:ext cx="10692000" cy="151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67576" y="3372467"/>
            <a:ext cx="935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Introduction/lead</a:t>
            </a:r>
          </a:p>
        </p:txBody>
      </p:sp>
      <p:sp>
        <p:nvSpPr>
          <p:cNvPr id="15" name="Rechthoek 14"/>
          <p:cNvSpPr/>
          <p:nvPr/>
        </p:nvSpPr>
        <p:spPr>
          <a:xfrm>
            <a:off x="667576" y="8231076"/>
            <a:ext cx="9356664" cy="349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00000"/>
                </a:solidFill>
              </a:rPr>
              <a:t>Pictures/</a:t>
            </a:r>
            <a:r>
              <a:rPr lang="nl-NL" dirty="0" err="1">
                <a:solidFill>
                  <a:srgbClr val="800000"/>
                </a:solidFill>
              </a:rPr>
              <a:t>text</a:t>
            </a:r>
            <a:r>
              <a:rPr lang="nl-NL" dirty="0">
                <a:solidFill>
                  <a:srgbClr val="800000"/>
                </a:solidFill>
              </a:rPr>
              <a:t>/</a:t>
            </a:r>
            <a:r>
              <a:rPr lang="nl-NL" dirty="0" err="1">
                <a:solidFill>
                  <a:srgbClr val="800000"/>
                </a:solidFill>
              </a:rPr>
              <a:t>registration</a:t>
            </a:r>
            <a:r>
              <a:rPr lang="nl-NL" dirty="0">
                <a:solidFill>
                  <a:srgbClr val="800000"/>
                </a:solidFill>
              </a:rPr>
              <a:t> form link or QR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9" name="Stroomdiagram: Scheidingslijn 15"/>
          <p:cNvSpPr/>
          <p:nvPr/>
        </p:nvSpPr>
        <p:spPr>
          <a:xfrm>
            <a:off x="3031254" y="164477"/>
            <a:ext cx="4641256" cy="11318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543 w 21668"/>
              <a:gd name="connsiteY0" fmla="*/ 0 h 21600"/>
              <a:gd name="connsiteX1" fmla="*/ 18193 w 21668"/>
              <a:gd name="connsiteY1" fmla="*/ 0 h 21600"/>
              <a:gd name="connsiteX2" fmla="*/ 21668 w 21668"/>
              <a:gd name="connsiteY2" fmla="*/ 10800 h 21600"/>
              <a:gd name="connsiteX3" fmla="*/ 18193 w 21668"/>
              <a:gd name="connsiteY3" fmla="*/ 21600 h 21600"/>
              <a:gd name="connsiteX4" fmla="*/ 2087 w 21668"/>
              <a:gd name="connsiteY4" fmla="*/ 21600 h 21600"/>
              <a:gd name="connsiteX5" fmla="*/ 68 w 21668"/>
              <a:gd name="connsiteY5" fmla="*/ 10800 h 21600"/>
              <a:gd name="connsiteX6" fmla="*/ 3543 w 21668"/>
              <a:gd name="connsiteY6" fmla="*/ 0 h 21600"/>
              <a:gd name="connsiteX0" fmla="*/ 3543 w 21748"/>
              <a:gd name="connsiteY0" fmla="*/ 0 h 21600"/>
              <a:gd name="connsiteX1" fmla="*/ 18193 w 21748"/>
              <a:gd name="connsiteY1" fmla="*/ 0 h 21600"/>
              <a:gd name="connsiteX2" fmla="*/ 21668 w 21748"/>
              <a:gd name="connsiteY2" fmla="*/ 10800 h 21600"/>
              <a:gd name="connsiteX3" fmla="*/ 19726 w 21748"/>
              <a:gd name="connsiteY3" fmla="*/ 21600 h 21600"/>
              <a:gd name="connsiteX4" fmla="*/ 2087 w 21748"/>
              <a:gd name="connsiteY4" fmla="*/ 21600 h 21600"/>
              <a:gd name="connsiteX5" fmla="*/ 68 w 21748"/>
              <a:gd name="connsiteY5" fmla="*/ 10800 h 21600"/>
              <a:gd name="connsiteX6" fmla="*/ 3543 w 21748"/>
              <a:gd name="connsiteY6" fmla="*/ 0 h 21600"/>
              <a:gd name="connsiteX0" fmla="*/ 3543 w 21774"/>
              <a:gd name="connsiteY0" fmla="*/ 0 h 21600"/>
              <a:gd name="connsiteX1" fmla="*/ 18193 w 21774"/>
              <a:gd name="connsiteY1" fmla="*/ 0 h 21600"/>
              <a:gd name="connsiteX2" fmla="*/ 21668 w 21774"/>
              <a:gd name="connsiteY2" fmla="*/ 10800 h 21600"/>
              <a:gd name="connsiteX3" fmla="*/ 19869 w 21774"/>
              <a:gd name="connsiteY3" fmla="*/ 21600 h 21600"/>
              <a:gd name="connsiteX4" fmla="*/ 2087 w 21774"/>
              <a:gd name="connsiteY4" fmla="*/ 21600 h 21600"/>
              <a:gd name="connsiteX5" fmla="*/ 68 w 21774"/>
              <a:gd name="connsiteY5" fmla="*/ 10800 h 21600"/>
              <a:gd name="connsiteX6" fmla="*/ 3543 w 21774"/>
              <a:gd name="connsiteY6" fmla="*/ 0 h 21600"/>
              <a:gd name="connsiteX0" fmla="*/ 3583 w 21814"/>
              <a:gd name="connsiteY0" fmla="*/ 0 h 21600"/>
              <a:gd name="connsiteX1" fmla="*/ 18233 w 21814"/>
              <a:gd name="connsiteY1" fmla="*/ 0 h 21600"/>
              <a:gd name="connsiteX2" fmla="*/ 21708 w 21814"/>
              <a:gd name="connsiteY2" fmla="*/ 10800 h 21600"/>
              <a:gd name="connsiteX3" fmla="*/ 19909 w 21814"/>
              <a:gd name="connsiteY3" fmla="*/ 21600 h 21600"/>
              <a:gd name="connsiteX4" fmla="*/ 1902 w 21814"/>
              <a:gd name="connsiteY4" fmla="*/ 21521 h 21600"/>
              <a:gd name="connsiteX5" fmla="*/ 108 w 21814"/>
              <a:gd name="connsiteY5" fmla="*/ 10800 h 21600"/>
              <a:gd name="connsiteX6" fmla="*/ 3583 w 21814"/>
              <a:gd name="connsiteY6" fmla="*/ 0 h 21600"/>
              <a:gd name="connsiteX0" fmla="*/ 2621 w 21754"/>
              <a:gd name="connsiteY0" fmla="*/ 2913 h 21600"/>
              <a:gd name="connsiteX1" fmla="*/ 18173 w 21754"/>
              <a:gd name="connsiteY1" fmla="*/ 0 h 21600"/>
              <a:gd name="connsiteX2" fmla="*/ 21648 w 21754"/>
              <a:gd name="connsiteY2" fmla="*/ 10800 h 21600"/>
              <a:gd name="connsiteX3" fmla="*/ 19849 w 21754"/>
              <a:gd name="connsiteY3" fmla="*/ 21600 h 21600"/>
              <a:gd name="connsiteX4" fmla="*/ 1842 w 21754"/>
              <a:gd name="connsiteY4" fmla="*/ 21521 h 21600"/>
              <a:gd name="connsiteX5" fmla="*/ 48 w 21754"/>
              <a:gd name="connsiteY5" fmla="*/ 10800 h 21600"/>
              <a:gd name="connsiteX6" fmla="*/ 2621 w 21754"/>
              <a:gd name="connsiteY6" fmla="*/ 2913 h 21600"/>
              <a:gd name="connsiteX0" fmla="*/ 2621 w 21750"/>
              <a:gd name="connsiteY0" fmla="*/ 0 h 18687"/>
              <a:gd name="connsiteX1" fmla="*/ 18248 w 21750"/>
              <a:gd name="connsiteY1" fmla="*/ 530 h 18687"/>
              <a:gd name="connsiteX2" fmla="*/ 21648 w 21750"/>
              <a:gd name="connsiteY2" fmla="*/ 7887 h 18687"/>
              <a:gd name="connsiteX3" fmla="*/ 19849 w 21750"/>
              <a:gd name="connsiteY3" fmla="*/ 18687 h 18687"/>
              <a:gd name="connsiteX4" fmla="*/ 1842 w 21750"/>
              <a:gd name="connsiteY4" fmla="*/ 18608 h 18687"/>
              <a:gd name="connsiteX5" fmla="*/ 48 w 21750"/>
              <a:gd name="connsiteY5" fmla="*/ 7887 h 18687"/>
              <a:gd name="connsiteX6" fmla="*/ 2621 w 21750"/>
              <a:gd name="connsiteY6" fmla="*/ 0 h 1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0" h="18687">
                <a:moveTo>
                  <a:pt x="2621" y="0"/>
                </a:moveTo>
                <a:cubicBezTo>
                  <a:pt x="7504" y="0"/>
                  <a:pt x="13365" y="530"/>
                  <a:pt x="18248" y="530"/>
                </a:cubicBezTo>
                <a:cubicBezTo>
                  <a:pt x="20167" y="530"/>
                  <a:pt x="21381" y="4861"/>
                  <a:pt x="21648" y="7887"/>
                </a:cubicBezTo>
                <a:cubicBezTo>
                  <a:pt x="21915" y="10913"/>
                  <a:pt x="21768" y="18687"/>
                  <a:pt x="19849" y="18687"/>
                </a:cubicBezTo>
                <a:lnTo>
                  <a:pt x="1842" y="18608"/>
                </a:lnTo>
                <a:cubicBezTo>
                  <a:pt x="-77" y="18608"/>
                  <a:pt x="-82" y="10988"/>
                  <a:pt x="48" y="7887"/>
                </a:cubicBezTo>
                <a:cubicBezTo>
                  <a:pt x="178" y="4786"/>
                  <a:pt x="702" y="0"/>
                  <a:pt x="26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hoek 22"/>
          <p:cNvSpPr/>
          <p:nvPr/>
        </p:nvSpPr>
        <p:spPr>
          <a:xfrm>
            <a:off x="736123" y="1575144"/>
            <a:ext cx="935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Amsterdam Gastroenterology Endocrinology Metabolism</a:t>
            </a: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4894" y="454198"/>
            <a:ext cx="3702024" cy="616721"/>
          </a:xfrm>
          <a:prstGeom prst="rect">
            <a:avLst/>
          </a:prstGeom>
        </p:spPr>
      </p:pic>
      <p:sp>
        <p:nvSpPr>
          <p:cNvPr id="24" name="TextBox 7"/>
          <p:cNvSpPr txBox="1"/>
          <p:nvPr/>
        </p:nvSpPr>
        <p:spPr>
          <a:xfrm>
            <a:off x="37970" y="6362688"/>
            <a:ext cx="10752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DATE, TIME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LOCATION (Incl. food?)</a:t>
            </a:r>
          </a:p>
        </p:txBody>
      </p:sp>
    </p:spTree>
    <p:extLst>
      <p:ext uri="{BB962C8B-B14F-4D97-AF65-F5344CB8AC3E}">
        <p14:creationId xmlns:p14="http://schemas.microsoft.com/office/powerpoint/2010/main" val="8336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-1" y="1"/>
            <a:ext cx="10691813" cy="15120000"/>
          </a:xfrm>
          <a:prstGeom prst="rect">
            <a:avLst/>
          </a:prstGeom>
          <a:solidFill>
            <a:schemeClr val="bg1"/>
          </a:solidFill>
          <a:ln w="1016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850233"/>
            <a:ext cx="10722078" cy="1426911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-349041" y="4390426"/>
            <a:ext cx="11389894" cy="3975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kstvak 28"/>
          <p:cNvSpPr txBox="1"/>
          <p:nvPr/>
        </p:nvSpPr>
        <p:spPr>
          <a:xfrm>
            <a:off x="3027805" y="2120438"/>
            <a:ext cx="46362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6600" dirty="0">
                <a:solidFill>
                  <a:schemeClr val="bg1"/>
                </a:solidFill>
                <a:latin typeface="Trebuchet MS" panose="020B0603020202020204" pitchFamily="34" charset="0"/>
              </a:rPr>
              <a:t>Event name</a:t>
            </a:r>
            <a:endParaRPr lang="en-US" sz="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-30892" y="12403780"/>
            <a:ext cx="10752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DATE, TIME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LOCATION (Incl. food?)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128338" y="13761070"/>
            <a:ext cx="10443410" cy="1206093"/>
            <a:chOff x="128338" y="13887450"/>
            <a:chExt cx="10443410" cy="1206093"/>
          </a:xfrm>
        </p:grpSpPr>
        <p:sp>
          <p:nvSpPr>
            <p:cNvPr id="26" name="Rechthoek 25"/>
            <p:cNvSpPr/>
            <p:nvPr/>
          </p:nvSpPr>
          <p:spPr>
            <a:xfrm>
              <a:off x="128338" y="13887450"/>
              <a:ext cx="10443410" cy="1204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"/>
            <p:cNvSpPr/>
            <p:nvPr/>
          </p:nvSpPr>
          <p:spPr>
            <a:xfrm>
              <a:off x="487554" y="13887450"/>
              <a:ext cx="9853803" cy="12060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i="1" dirty="0">
                  <a:solidFill>
                    <a:srgbClr val="800000"/>
                  </a:solidFill>
                  <a:latin typeface="Trebuchet MS" panose="020B0603020202020204" pitchFamily="34" charset="0"/>
                  <a:cs typeface="Arial"/>
                </a:rPr>
                <a:t>Event organization: </a:t>
              </a:r>
            </a:p>
            <a:p>
              <a:pPr lvl="0" algn="ctr"/>
              <a:r>
                <a:rPr lang="en-US" i="1" dirty="0">
                  <a:solidFill>
                    <a:srgbClr val="800000"/>
                  </a:solidFill>
                  <a:latin typeface="Trebuchet MS" panose="020B0603020202020204" pitchFamily="34" charset="0"/>
                  <a:cs typeface="Arial"/>
                </a:rPr>
                <a:t>Names</a:t>
              </a:r>
            </a:p>
            <a:p>
              <a:pPr lvl="0" algn="ctr"/>
              <a:r>
                <a:rPr lang="en-US" i="1" dirty="0">
                  <a:solidFill>
                    <a:srgbClr val="800000"/>
                  </a:solidFill>
                  <a:latin typeface="Trebuchet MS" panose="020B0603020202020204" pitchFamily="34" charset="0"/>
                  <a:cs typeface="Arial"/>
                </a:rPr>
                <a:t>Contact information</a:t>
              </a:r>
              <a:endParaRPr lang="en-US" i="1" u="sng" dirty="0">
                <a:solidFill>
                  <a:srgbClr val="800000"/>
                </a:solidFill>
                <a:latin typeface="Trebuchet MS" panose="020B0603020202020204" pitchFamily="34" charset="0"/>
                <a:cs typeface="Arial"/>
              </a:endParaRPr>
            </a:p>
          </p:txBody>
        </p:sp>
      </p:grpSp>
      <p:sp>
        <p:nvSpPr>
          <p:cNvPr id="27" name="TextBox 4"/>
          <p:cNvSpPr txBox="1"/>
          <p:nvPr/>
        </p:nvSpPr>
        <p:spPr>
          <a:xfrm>
            <a:off x="682707" y="8865143"/>
            <a:ext cx="9356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  <a:cs typeface="Arial"/>
              </a:rPr>
              <a:t>…more information…</a:t>
            </a:r>
          </a:p>
          <a:p>
            <a:endParaRPr lang="nl-NL" sz="3600" b="1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  <a:p>
            <a:endParaRPr lang="nl-NL" sz="3600" b="1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  <a:p>
            <a:endParaRPr lang="nl-NL" sz="3600" b="1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  <a:p>
            <a:endParaRPr lang="nl-NL" sz="3600" b="1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-94" y="-325"/>
            <a:ext cx="10692000" cy="151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667576" y="3372467"/>
            <a:ext cx="935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rebuchet MS" panose="020B0603020202020204" pitchFamily="34" charset="0"/>
              </a:rPr>
              <a:t>Introduction/lead</a:t>
            </a:r>
          </a:p>
        </p:txBody>
      </p:sp>
      <p:sp>
        <p:nvSpPr>
          <p:cNvPr id="15" name="Rechthoek 14"/>
          <p:cNvSpPr/>
          <p:nvPr/>
        </p:nvSpPr>
        <p:spPr>
          <a:xfrm>
            <a:off x="124201" y="4672571"/>
            <a:ext cx="10443410" cy="342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800000"/>
                </a:solidFill>
              </a:rPr>
              <a:t>Pictures/</a:t>
            </a:r>
            <a:r>
              <a:rPr lang="nl-NL" dirty="0" err="1">
                <a:solidFill>
                  <a:srgbClr val="800000"/>
                </a:solidFill>
              </a:rPr>
              <a:t>text</a:t>
            </a:r>
            <a:r>
              <a:rPr lang="nl-NL" dirty="0">
                <a:solidFill>
                  <a:srgbClr val="800000"/>
                </a:solidFill>
              </a:rPr>
              <a:t>/</a:t>
            </a:r>
            <a:r>
              <a:rPr lang="nl-NL" dirty="0" err="1">
                <a:solidFill>
                  <a:srgbClr val="800000"/>
                </a:solidFill>
              </a:rPr>
              <a:t>registration</a:t>
            </a:r>
            <a:r>
              <a:rPr lang="nl-NL" dirty="0">
                <a:solidFill>
                  <a:srgbClr val="800000"/>
                </a:solidFill>
              </a:rPr>
              <a:t> form link or QR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9" name="Stroomdiagram: Scheidingslijn 15"/>
          <p:cNvSpPr/>
          <p:nvPr/>
        </p:nvSpPr>
        <p:spPr>
          <a:xfrm>
            <a:off x="3031254" y="164477"/>
            <a:ext cx="4641256" cy="11318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543 w 21668"/>
              <a:gd name="connsiteY0" fmla="*/ 0 h 21600"/>
              <a:gd name="connsiteX1" fmla="*/ 18193 w 21668"/>
              <a:gd name="connsiteY1" fmla="*/ 0 h 21600"/>
              <a:gd name="connsiteX2" fmla="*/ 21668 w 21668"/>
              <a:gd name="connsiteY2" fmla="*/ 10800 h 21600"/>
              <a:gd name="connsiteX3" fmla="*/ 18193 w 21668"/>
              <a:gd name="connsiteY3" fmla="*/ 21600 h 21600"/>
              <a:gd name="connsiteX4" fmla="*/ 2087 w 21668"/>
              <a:gd name="connsiteY4" fmla="*/ 21600 h 21600"/>
              <a:gd name="connsiteX5" fmla="*/ 68 w 21668"/>
              <a:gd name="connsiteY5" fmla="*/ 10800 h 21600"/>
              <a:gd name="connsiteX6" fmla="*/ 3543 w 21668"/>
              <a:gd name="connsiteY6" fmla="*/ 0 h 21600"/>
              <a:gd name="connsiteX0" fmla="*/ 3543 w 21748"/>
              <a:gd name="connsiteY0" fmla="*/ 0 h 21600"/>
              <a:gd name="connsiteX1" fmla="*/ 18193 w 21748"/>
              <a:gd name="connsiteY1" fmla="*/ 0 h 21600"/>
              <a:gd name="connsiteX2" fmla="*/ 21668 w 21748"/>
              <a:gd name="connsiteY2" fmla="*/ 10800 h 21600"/>
              <a:gd name="connsiteX3" fmla="*/ 19726 w 21748"/>
              <a:gd name="connsiteY3" fmla="*/ 21600 h 21600"/>
              <a:gd name="connsiteX4" fmla="*/ 2087 w 21748"/>
              <a:gd name="connsiteY4" fmla="*/ 21600 h 21600"/>
              <a:gd name="connsiteX5" fmla="*/ 68 w 21748"/>
              <a:gd name="connsiteY5" fmla="*/ 10800 h 21600"/>
              <a:gd name="connsiteX6" fmla="*/ 3543 w 21748"/>
              <a:gd name="connsiteY6" fmla="*/ 0 h 21600"/>
              <a:gd name="connsiteX0" fmla="*/ 3543 w 21774"/>
              <a:gd name="connsiteY0" fmla="*/ 0 h 21600"/>
              <a:gd name="connsiteX1" fmla="*/ 18193 w 21774"/>
              <a:gd name="connsiteY1" fmla="*/ 0 h 21600"/>
              <a:gd name="connsiteX2" fmla="*/ 21668 w 21774"/>
              <a:gd name="connsiteY2" fmla="*/ 10800 h 21600"/>
              <a:gd name="connsiteX3" fmla="*/ 19869 w 21774"/>
              <a:gd name="connsiteY3" fmla="*/ 21600 h 21600"/>
              <a:gd name="connsiteX4" fmla="*/ 2087 w 21774"/>
              <a:gd name="connsiteY4" fmla="*/ 21600 h 21600"/>
              <a:gd name="connsiteX5" fmla="*/ 68 w 21774"/>
              <a:gd name="connsiteY5" fmla="*/ 10800 h 21600"/>
              <a:gd name="connsiteX6" fmla="*/ 3543 w 21774"/>
              <a:gd name="connsiteY6" fmla="*/ 0 h 21600"/>
              <a:gd name="connsiteX0" fmla="*/ 3583 w 21814"/>
              <a:gd name="connsiteY0" fmla="*/ 0 h 21600"/>
              <a:gd name="connsiteX1" fmla="*/ 18233 w 21814"/>
              <a:gd name="connsiteY1" fmla="*/ 0 h 21600"/>
              <a:gd name="connsiteX2" fmla="*/ 21708 w 21814"/>
              <a:gd name="connsiteY2" fmla="*/ 10800 h 21600"/>
              <a:gd name="connsiteX3" fmla="*/ 19909 w 21814"/>
              <a:gd name="connsiteY3" fmla="*/ 21600 h 21600"/>
              <a:gd name="connsiteX4" fmla="*/ 1902 w 21814"/>
              <a:gd name="connsiteY4" fmla="*/ 21521 h 21600"/>
              <a:gd name="connsiteX5" fmla="*/ 108 w 21814"/>
              <a:gd name="connsiteY5" fmla="*/ 10800 h 21600"/>
              <a:gd name="connsiteX6" fmla="*/ 3583 w 21814"/>
              <a:gd name="connsiteY6" fmla="*/ 0 h 21600"/>
              <a:gd name="connsiteX0" fmla="*/ 2621 w 21754"/>
              <a:gd name="connsiteY0" fmla="*/ 2913 h 21600"/>
              <a:gd name="connsiteX1" fmla="*/ 18173 w 21754"/>
              <a:gd name="connsiteY1" fmla="*/ 0 h 21600"/>
              <a:gd name="connsiteX2" fmla="*/ 21648 w 21754"/>
              <a:gd name="connsiteY2" fmla="*/ 10800 h 21600"/>
              <a:gd name="connsiteX3" fmla="*/ 19849 w 21754"/>
              <a:gd name="connsiteY3" fmla="*/ 21600 h 21600"/>
              <a:gd name="connsiteX4" fmla="*/ 1842 w 21754"/>
              <a:gd name="connsiteY4" fmla="*/ 21521 h 21600"/>
              <a:gd name="connsiteX5" fmla="*/ 48 w 21754"/>
              <a:gd name="connsiteY5" fmla="*/ 10800 h 21600"/>
              <a:gd name="connsiteX6" fmla="*/ 2621 w 21754"/>
              <a:gd name="connsiteY6" fmla="*/ 2913 h 21600"/>
              <a:gd name="connsiteX0" fmla="*/ 2621 w 21750"/>
              <a:gd name="connsiteY0" fmla="*/ 0 h 18687"/>
              <a:gd name="connsiteX1" fmla="*/ 18248 w 21750"/>
              <a:gd name="connsiteY1" fmla="*/ 530 h 18687"/>
              <a:gd name="connsiteX2" fmla="*/ 21648 w 21750"/>
              <a:gd name="connsiteY2" fmla="*/ 7887 h 18687"/>
              <a:gd name="connsiteX3" fmla="*/ 19849 w 21750"/>
              <a:gd name="connsiteY3" fmla="*/ 18687 h 18687"/>
              <a:gd name="connsiteX4" fmla="*/ 1842 w 21750"/>
              <a:gd name="connsiteY4" fmla="*/ 18608 h 18687"/>
              <a:gd name="connsiteX5" fmla="*/ 48 w 21750"/>
              <a:gd name="connsiteY5" fmla="*/ 7887 h 18687"/>
              <a:gd name="connsiteX6" fmla="*/ 2621 w 21750"/>
              <a:gd name="connsiteY6" fmla="*/ 0 h 1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0" h="18687">
                <a:moveTo>
                  <a:pt x="2621" y="0"/>
                </a:moveTo>
                <a:cubicBezTo>
                  <a:pt x="7504" y="0"/>
                  <a:pt x="13365" y="530"/>
                  <a:pt x="18248" y="530"/>
                </a:cubicBezTo>
                <a:cubicBezTo>
                  <a:pt x="20167" y="530"/>
                  <a:pt x="21381" y="4861"/>
                  <a:pt x="21648" y="7887"/>
                </a:cubicBezTo>
                <a:cubicBezTo>
                  <a:pt x="21915" y="10913"/>
                  <a:pt x="21768" y="18687"/>
                  <a:pt x="19849" y="18687"/>
                </a:cubicBezTo>
                <a:lnTo>
                  <a:pt x="1842" y="18608"/>
                </a:lnTo>
                <a:cubicBezTo>
                  <a:pt x="-77" y="18608"/>
                  <a:pt x="-82" y="10988"/>
                  <a:pt x="48" y="7887"/>
                </a:cubicBezTo>
                <a:cubicBezTo>
                  <a:pt x="178" y="4786"/>
                  <a:pt x="702" y="0"/>
                  <a:pt x="26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hoek 22"/>
          <p:cNvSpPr/>
          <p:nvPr/>
        </p:nvSpPr>
        <p:spPr>
          <a:xfrm>
            <a:off x="736123" y="1575144"/>
            <a:ext cx="935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Amsterdam Gastroenterology Endocrinology Metabolism</a:t>
            </a: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4894" y="454198"/>
            <a:ext cx="3702024" cy="6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7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Notes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The </a:t>
            </a:r>
            <a:r>
              <a:rPr lang="nl-NL" dirty="0" err="1"/>
              <a:t>two</a:t>
            </a:r>
            <a:r>
              <a:rPr lang="nl-NL" dirty="0"/>
              <a:t> templates </a:t>
            </a:r>
            <a:r>
              <a:rPr lang="nl-NL" dirty="0" err="1"/>
              <a:t>above</a:t>
            </a:r>
            <a:r>
              <a:rPr lang="nl-NL" dirty="0"/>
              <a:t> are </a:t>
            </a:r>
            <a:r>
              <a:rPr lang="nl-NL" dirty="0" err="1"/>
              <a:t>simple</a:t>
            </a:r>
            <a:r>
              <a:rPr lang="nl-NL" dirty="0"/>
              <a:t> </a:t>
            </a:r>
            <a:r>
              <a:rPr lang="nl-NL" dirty="0" err="1"/>
              <a:t>suggestions</a:t>
            </a:r>
            <a:r>
              <a:rPr lang="nl-NL" dirty="0"/>
              <a:t>,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change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it</a:t>
            </a:r>
            <a:r>
              <a:rPr lang="nl-NL" dirty="0"/>
              <a:t> more </a:t>
            </a:r>
            <a:r>
              <a:rPr lang="nl-NL" dirty="0" err="1"/>
              <a:t>suitable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event. Just </a:t>
            </a:r>
            <a:r>
              <a:rPr lang="nl-NL" dirty="0" err="1"/>
              <a:t>remember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: </a:t>
            </a:r>
          </a:p>
          <a:p>
            <a:r>
              <a:rPr lang="nl-NL" dirty="0"/>
              <a:t>keep </a:t>
            </a:r>
            <a:r>
              <a:rPr lang="nl-NL" dirty="0" err="1"/>
              <a:t>the</a:t>
            </a:r>
            <a:r>
              <a:rPr lang="nl-NL" dirty="0"/>
              <a:t> logo on </a:t>
            </a:r>
            <a:r>
              <a:rPr lang="nl-NL" dirty="0" err="1"/>
              <a:t>the</a:t>
            </a:r>
            <a:r>
              <a:rPr lang="nl-NL" dirty="0"/>
              <a:t> top (Amsterdam UMC + Amsterdam </a:t>
            </a:r>
            <a:r>
              <a:rPr lang="nl-NL" dirty="0" err="1"/>
              <a:t>Gastroenterology</a:t>
            </a:r>
            <a:r>
              <a:rPr lang="nl-NL" dirty="0"/>
              <a:t> </a:t>
            </a:r>
            <a:r>
              <a:rPr lang="nl-NL" dirty="0" err="1"/>
              <a:t>Endocrinology</a:t>
            </a:r>
            <a:r>
              <a:rPr lang="nl-NL" dirty="0"/>
              <a:t> </a:t>
            </a:r>
            <a:r>
              <a:rPr lang="nl-NL" dirty="0" err="1"/>
              <a:t>Metabolism</a:t>
            </a:r>
            <a:r>
              <a:rPr lang="nl-NL" dirty="0"/>
              <a:t>) </a:t>
            </a:r>
          </a:p>
          <a:p>
            <a:r>
              <a:rPr lang="nl-NL" dirty="0"/>
              <a:t>make </a:t>
            </a:r>
            <a:r>
              <a:rPr lang="nl-NL" dirty="0" err="1"/>
              <a:t>sure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burgundy</a:t>
            </a:r>
            <a:r>
              <a:rPr lang="nl-NL" dirty="0"/>
              <a:t> red is </a:t>
            </a:r>
            <a:r>
              <a:rPr lang="nl-NL" dirty="0" err="1"/>
              <a:t>the</a:t>
            </a:r>
            <a:r>
              <a:rPr lang="nl-NL" dirty="0"/>
              <a:t> most prominent </a:t>
            </a:r>
            <a:r>
              <a:rPr lang="nl-NL" dirty="0" err="1"/>
              <a:t>color</a:t>
            </a:r>
            <a:r>
              <a:rPr lang="nl-NL" dirty="0"/>
              <a:t>, as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AGEM </a:t>
            </a:r>
            <a:r>
              <a:rPr lang="nl-NL" dirty="0" err="1"/>
              <a:t>color</a:t>
            </a:r>
            <a:r>
              <a:rPr lang="nl-NL" dirty="0"/>
              <a:t> (RGB 128-0-0, </a:t>
            </a:r>
            <a:r>
              <a:rPr lang="en-US" dirty="0"/>
              <a:t>CMYK 0-100-100-50, </a:t>
            </a:r>
            <a:r>
              <a:rPr lang="en-US" dirty="0" err="1"/>
              <a:t>Pantome</a:t>
            </a:r>
            <a:r>
              <a:rPr lang="en-US" dirty="0"/>
              <a:t> PMS, HEX #800000)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Below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examples</a:t>
            </a:r>
            <a:r>
              <a:rPr lang="nl-NL" dirty="0"/>
              <a:t> of posters (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aware</a:t>
            </a:r>
            <a:r>
              <a:rPr lang="nl-NL" dirty="0"/>
              <a:t>: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contain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old</a:t>
            </a:r>
            <a:r>
              <a:rPr lang="nl-NL" dirty="0"/>
              <a:t> logos). The </a:t>
            </a:r>
            <a:r>
              <a:rPr lang="nl-NL" dirty="0" err="1"/>
              <a:t>third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is </a:t>
            </a:r>
            <a:r>
              <a:rPr lang="nl-NL" dirty="0" err="1"/>
              <a:t>mostly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creative</a:t>
            </a:r>
            <a:r>
              <a:rPr lang="nl-NL" dirty="0"/>
              <a:t> </a:t>
            </a:r>
            <a:r>
              <a:rPr lang="nl-NL" dirty="0" err="1"/>
              <a:t>inspiration</a:t>
            </a:r>
            <a:r>
              <a:rPr lang="nl-NL" dirty="0"/>
              <a:t>, as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on top of </a:t>
            </a:r>
            <a:r>
              <a:rPr lang="nl-NL" dirty="0" err="1"/>
              <a:t>the</a:t>
            </a:r>
            <a:r>
              <a:rPr lang="nl-NL" dirty="0"/>
              <a:t> picture was hard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read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printed</a:t>
            </a:r>
            <a:r>
              <a:rPr lang="nl-NL" dirty="0"/>
              <a:t> </a:t>
            </a:r>
            <a:r>
              <a:rPr lang="nl-NL" dirty="0" err="1"/>
              <a:t>version</a:t>
            </a:r>
            <a:r>
              <a:rPr lang="nl-NL" dirty="0"/>
              <a:t>. </a:t>
            </a:r>
          </a:p>
          <a:p>
            <a:pPr marL="0" indent="0">
              <a:buNone/>
            </a:pP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also</a:t>
            </a:r>
            <a:r>
              <a:rPr lang="nl-NL" dirty="0"/>
              <a:t> like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pictures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gears</a:t>
            </a:r>
            <a:r>
              <a:rPr lang="nl-NL" dirty="0"/>
              <a:t> (like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retreat</a:t>
            </a:r>
            <a:r>
              <a:rPr lang="nl-NL" dirty="0"/>
              <a:t> poster), </a:t>
            </a:r>
            <a:r>
              <a:rPr lang="nl-NL" dirty="0" err="1"/>
              <a:t>send</a:t>
            </a:r>
            <a:r>
              <a:rPr lang="nl-NL" dirty="0"/>
              <a:t> </a:t>
            </a:r>
            <a:r>
              <a:rPr lang="nl-NL" dirty="0" err="1"/>
              <a:t>us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email </a:t>
            </a:r>
            <a:r>
              <a:rPr lang="nl-NL" dirty="0" err="1"/>
              <a:t>and</a:t>
            </a:r>
            <a:r>
              <a:rPr lang="nl-NL" dirty="0"/>
              <a:t> we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send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some</a:t>
            </a:r>
            <a:r>
              <a:rPr lang="nl-NL" dirty="0"/>
              <a:t> files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7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tandwiel, cirkel, metaalwaren, transport&#10;&#10;Automatisch gegenereerde beschrijving">
            <a:extLst>
              <a:ext uri="{FF2B5EF4-FFF2-40B4-BE49-F238E27FC236}">
                <a16:creationId xmlns:a16="http://schemas.microsoft.com/office/drawing/2014/main" id="{0C845CDE-21C8-1B25-70D9-57278A973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6" y="4993231"/>
            <a:ext cx="3692925" cy="3686137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6D5401A-B7E9-AC13-D6D3-66C1E002129F}"/>
              </a:ext>
            </a:extLst>
          </p:cNvPr>
          <p:cNvSpPr/>
          <p:nvPr/>
        </p:nvSpPr>
        <p:spPr>
          <a:xfrm>
            <a:off x="-138456" y="2397758"/>
            <a:ext cx="10947147" cy="4426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A9D313E-E715-BCCE-85C3-F86BE9B60CED}"/>
              </a:ext>
            </a:extLst>
          </p:cNvPr>
          <p:cNvSpPr/>
          <p:nvPr/>
        </p:nvSpPr>
        <p:spPr>
          <a:xfrm>
            <a:off x="-212187" y="431799"/>
            <a:ext cx="10947147" cy="895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pic>
        <p:nvPicPr>
          <p:cNvPr id="21" name="Afbeelding 20" descr="Afbeelding met kleding, Menselijk gezicht, persoon, vrouw&#10;&#10;Automatisch gegenereerde beschrijving">
            <a:extLst>
              <a:ext uri="{FF2B5EF4-FFF2-40B4-BE49-F238E27FC236}">
                <a16:creationId xmlns:a16="http://schemas.microsoft.com/office/drawing/2014/main" id="{0546E7EE-7EAF-6D93-C132-6B319C55C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5" b="16832"/>
          <a:stretch/>
        </p:blipFill>
        <p:spPr>
          <a:xfrm>
            <a:off x="0" y="2212849"/>
            <a:ext cx="10734960" cy="4611746"/>
          </a:xfrm>
          <a:prstGeom prst="rect">
            <a:avLst/>
          </a:prstGeom>
        </p:spPr>
      </p:pic>
      <p:sp>
        <p:nvSpPr>
          <p:cNvPr id="37" name="Rechthoek 36">
            <a:extLst>
              <a:ext uri="{FF2B5EF4-FFF2-40B4-BE49-F238E27FC236}">
                <a16:creationId xmlns:a16="http://schemas.microsoft.com/office/drawing/2014/main" id="{3F59D734-7E6E-C009-3C75-E19604E3A964}"/>
              </a:ext>
            </a:extLst>
          </p:cNvPr>
          <p:cNvSpPr/>
          <p:nvPr/>
        </p:nvSpPr>
        <p:spPr>
          <a:xfrm>
            <a:off x="-21574" y="1131743"/>
            <a:ext cx="10756534" cy="1322936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 dirty="0"/>
          </a:p>
        </p:txBody>
      </p:sp>
      <p:pic>
        <p:nvPicPr>
          <p:cNvPr id="39" name="Afbeelding 38" descr="Afbeelding met schermopname&#10;&#10;Automatisch gegenereerde beschrijving">
            <a:extLst>
              <a:ext uri="{FF2B5EF4-FFF2-40B4-BE49-F238E27FC236}">
                <a16:creationId xmlns:a16="http://schemas.microsoft.com/office/drawing/2014/main" id="{FF365FCD-7589-D0B4-BC26-E3C484561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58944" y="10434576"/>
            <a:ext cx="4432868" cy="4252974"/>
          </a:xfrm>
          <a:prstGeom prst="rect">
            <a:avLst/>
          </a:prstGeom>
        </p:spPr>
      </p:pic>
      <p:pic>
        <p:nvPicPr>
          <p:cNvPr id="25" name="Afbeelding 24" descr="Afbeelding met Lettertype, tekst, logo, Graphics&#10;&#10;Automatisch gegenereerde beschrijving">
            <a:extLst>
              <a:ext uri="{FF2B5EF4-FFF2-40B4-BE49-F238E27FC236}">
                <a16:creationId xmlns:a16="http://schemas.microsoft.com/office/drawing/2014/main" id="{AAF21B0F-BFF6-8F83-C552-81AA1C7212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5" y="777583"/>
            <a:ext cx="3991342" cy="799229"/>
          </a:xfrm>
          <a:prstGeom prst="rect">
            <a:avLst/>
          </a:prstGeom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EA7F3033-F9F2-AE46-FBFD-A018BB28C182}"/>
              </a:ext>
            </a:extLst>
          </p:cNvPr>
          <p:cNvSpPr txBox="1"/>
          <p:nvPr/>
        </p:nvSpPr>
        <p:spPr>
          <a:xfrm>
            <a:off x="0" y="1712611"/>
            <a:ext cx="10713386" cy="462563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R="62474" algn="ctr" defTabSz="763722">
              <a:lnSpc>
                <a:spcPct val="90000"/>
              </a:lnSpc>
              <a:spcBef>
                <a:spcPct val="0"/>
              </a:spcBef>
              <a:spcAft>
                <a:spcPts val="2673"/>
              </a:spcAft>
            </a:pPr>
            <a:r>
              <a:rPr lang="en-US" sz="2673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Amsterdam Gastroenterology Endocrinology Metabolism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08E367CC-32C0-C8BC-BCF5-5E5DA3938FAA}"/>
              </a:ext>
            </a:extLst>
          </p:cNvPr>
          <p:cNvSpPr/>
          <p:nvPr/>
        </p:nvSpPr>
        <p:spPr>
          <a:xfrm>
            <a:off x="611660" y="3593598"/>
            <a:ext cx="9511643" cy="2364978"/>
          </a:xfrm>
          <a:prstGeom prst="rect">
            <a:avLst/>
          </a:prstGeom>
          <a:noFill/>
          <a:ln w="12700">
            <a:noFill/>
          </a:ln>
        </p:spPr>
        <p:txBody>
          <a:bodyPr wrap="square" lIns="101827" tIns="50913" rIns="101827" bIns="50913">
            <a:spAutoFit/>
          </a:bodyPr>
          <a:lstStyle/>
          <a:p>
            <a:pPr algn="ctr"/>
            <a:r>
              <a:rPr lang="nl-NL" sz="7350" b="1" u="sng" dirty="0">
                <a:ln w="0">
                  <a:solidFill>
                    <a:srgbClr val="7C989D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AGEM RETREAT </a:t>
            </a:r>
          </a:p>
          <a:p>
            <a:pPr algn="ctr"/>
            <a:r>
              <a:rPr lang="nl-NL" sz="7350" b="1" u="sng" dirty="0" err="1">
                <a:ln w="0">
                  <a:solidFill>
                    <a:srgbClr val="7C989D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March</a:t>
            </a:r>
            <a:r>
              <a:rPr lang="nl-NL" sz="7350" b="1" u="sng" dirty="0">
                <a:ln w="0">
                  <a:solidFill>
                    <a:srgbClr val="7C989D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14 &amp; 15 2024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BFB3DB2-BFE8-466C-843E-B9180B22DD8C}"/>
              </a:ext>
            </a:extLst>
          </p:cNvPr>
          <p:cNvSpPr txBox="1"/>
          <p:nvPr/>
        </p:nvSpPr>
        <p:spPr>
          <a:xfrm>
            <a:off x="1578743" y="6890365"/>
            <a:ext cx="7684153" cy="142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564" b="1" dirty="0">
                <a:solidFill>
                  <a:srgbClr val="003741"/>
                </a:solidFill>
                <a:latin typeface="Trebuchet MS" panose="020B0603020202020204" pitchFamily="34" charset="0"/>
              </a:rPr>
              <a:t>Abstract </a:t>
            </a:r>
            <a:r>
              <a:rPr lang="nl-NL" sz="3564" b="1" dirty="0" err="1">
                <a:solidFill>
                  <a:srgbClr val="003741"/>
                </a:solidFill>
                <a:latin typeface="Trebuchet MS" panose="020B0603020202020204" pitchFamily="34" charset="0"/>
              </a:rPr>
              <a:t>submission</a:t>
            </a:r>
            <a:r>
              <a:rPr lang="nl-NL" sz="3564" b="1" dirty="0">
                <a:solidFill>
                  <a:srgbClr val="003741"/>
                </a:solidFill>
                <a:latin typeface="Trebuchet MS" panose="020B0603020202020204" pitchFamily="34" charset="0"/>
              </a:rPr>
              <a:t> deadline: </a:t>
            </a:r>
          </a:p>
          <a:p>
            <a:pPr algn="ctr"/>
            <a:r>
              <a:rPr lang="nl-NL" sz="3564" b="1" dirty="0" err="1">
                <a:solidFill>
                  <a:srgbClr val="003741"/>
                </a:solidFill>
                <a:latin typeface="Trebuchet MS" panose="020B0603020202020204" pitchFamily="34" charset="0"/>
              </a:rPr>
              <a:t>January</a:t>
            </a:r>
            <a:r>
              <a:rPr lang="nl-NL" sz="3564" b="1" dirty="0">
                <a:solidFill>
                  <a:srgbClr val="003741"/>
                </a:solidFill>
                <a:latin typeface="Trebuchet MS" panose="020B0603020202020204" pitchFamily="34" charset="0"/>
              </a:rPr>
              <a:t> 12</a:t>
            </a:r>
            <a:r>
              <a:rPr lang="nl-NL" sz="3564" b="1" baseline="30000" dirty="0">
                <a:solidFill>
                  <a:srgbClr val="003741"/>
                </a:solidFill>
                <a:latin typeface="Trebuchet MS" panose="020B0603020202020204" pitchFamily="34" charset="0"/>
              </a:rPr>
              <a:t>th</a:t>
            </a:r>
            <a:r>
              <a:rPr lang="nl-NL" sz="3564" b="1" dirty="0">
                <a:solidFill>
                  <a:srgbClr val="003741"/>
                </a:solidFill>
                <a:latin typeface="Trebuchet MS" panose="020B0603020202020204" pitchFamily="34" charset="0"/>
              </a:rPr>
              <a:t> 2024</a:t>
            </a:r>
          </a:p>
          <a:p>
            <a:pPr algn="ctr"/>
            <a:endParaRPr lang="nl-NL" sz="15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39D5AAB-0787-6DAA-5526-0A25B0AE1EC8}"/>
              </a:ext>
            </a:extLst>
          </p:cNvPr>
          <p:cNvSpPr txBox="1"/>
          <p:nvPr/>
        </p:nvSpPr>
        <p:spPr>
          <a:xfrm>
            <a:off x="4564931" y="11973262"/>
            <a:ext cx="6243759" cy="128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118" b="1" dirty="0" err="1">
                <a:solidFill>
                  <a:srgbClr val="003741"/>
                </a:solidFill>
                <a:latin typeface="Trebuchet MS" panose="020B0603020202020204" pitchFamily="34" charset="0"/>
              </a:rPr>
              <a:t>Location</a:t>
            </a:r>
            <a:r>
              <a:rPr lang="nl-NL" sz="3118" b="1" dirty="0">
                <a:solidFill>
                  <a:srgbClr val="003741"/>
                </a:solidFill>
                <a:latin typeface="Trebuchet MS" panose="020B0603020202020204" pitchFamily="34" charset="0"/>
              </a:rPr>
              <a:t>: Bilderberg Hotel ‘t </a:t>
            </a:r>
            <a:r>
              <a:rPr lang="nl-NL" sz="3118" b="1" dirty="0" err="1">
                <a:solidFill>
                  <a:srgbClr val="003741"/>
                </a:solidFill>
                <a:latin typeface="Trebuchet MS" panose="020B0603020202020204" pitchFamily="34" charset="0"/>
              </a:rPr>
              <a:t>Speulderbos</a:t>
            </a:r>
            <a:r>
              <a:rPr lang="nl-NL" sz="3118" b="1" dirty="0">
                <a:solidFill>
                  <a:srgbClr val="003741"/>
                </a:solidFill>
                <a:latin typeface="Trebuchet MS" panose="020B0603020202020204" pitchFamily="34" charset="0"/>
              </a:rPr>
              <a:t>, Garderen</a:t>
            </a:r>
          </a:p>
          <a:p>
            <a:pPr algn="ctr"/>
            <a:endParaRPr lang="nl-NL" sz="15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364408-C103-DFA6-FEB1-839345A858AF}"/>
              </a:ext>
            </a:extLst>
          </p:cNvPr>
          <p:cNvSpPr txBox="1"/>
          <p:nvPr/>
        </p:nvSpPr>
        <p:spPr>
          <a:xfrm>
            <a:off x="4679403" y="14090626"/>
            <a:ext cx="6129288" cy="73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73" b="1" dirty="0">
                <a:solidFill>
                  <a:srgbClr val="003741"/>
                </a:solidFill>
                <a:latin typeface="Trebuchet MS" panose="020B0603020202020204" pitchFamily="34" charset="0"/>
              </a:rPr>
              <a:t>agemretreat@amsterdamumc.nl</a:t>
            </a:r>
          </a:p>
          <a:p>
            <a:pPr algn="ctr"/>
            <a:endParaRPr lang="nl-NL" sz="1500" dirty="0"/>
          </a:p>
        </p:txBody>
      </p:sp>
      <p:pic>
        <p:nvPicPr>
          <p:cNvPr id="18" name="Afbeelding 17" descr="Afbeelding met kleding, person, Menselijk gezicht, overdekt&#10;&#10;Automatisch gegenereerde beschrijving">
            <a:extLst>
              <a:ext uri="{FF2B5EF4-FFF2-40B4-BE49-F238E27FC236}">
                <a16:creationId xmlns:a16="http://schemas.microsoft.com/office/drawing/2014/main" id="{5B580071-CE1B-C0C4-AF57-2FD9DF8193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4" y="8214576"/>
            <a:ext cx="2700414" cy="3375518"/>
          </a:xfrm>
          <a:prstGeom prst="rect">
            <a:avLst/>
          </a:prstGeom>
        </p:spPr>
      </p:pic>
      <p:pic>
        <p:nvPicPr>
          <p:cNvPr id="20" name="Afbeelding 19" descr="Afbeelding met kleding, persoon, Menselijk gezicht, schoeisel&#10;&#10;Automatisch gegenereerde beschrijving">
            <a:extLst>
              <a:ext uri="{FF2B5EF4-FFF2-40B4-BE49-F238E27FC236}">
                <a16:creationId xmlns:a16="http://schemas.microsoft.com/office/drawing/2014/main" id="{F2089E60-409C-1CC4-1AF0-80BEFC06D9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18" y="8214577"/>
            <a:ext cx="2700263" cy="3375518"/>
          </a:xfrm>
          <a:prstGeom prst="rect">
            <a:avLst/>
          </a:prstGeom>
        </p:spPr>
      </p:pic>
      <p:pic>
        <p:nvPicPr>
          <p:cNvPr id="23" name="Afbeelding 22" descr="Afbeelding met kleding, persoon, meubels, overdekt&#10;&#10;Automatisch gegenereerde beschrijving">
            <a:extLst>
              <a:ext uri="{FF2B5EF4-FFF2-40B4-BE49-F238E27FC236}">
                <a16:creationId xmlns:a16="http://schemas.microsoft.com/office/drawing/2014/main" id="{6056BED9-F1B8-0355-3181-A143E84EE7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47" y="8214577"/>
            <a:ext cx="2700414" cy="3375518"/>
          </a:xfrm>
          <a:prstGeom prst="rect">
            <a:avLst/>
          </a:prstGeom>
        </p:spPr>
      </p:pic>
      <p:pic>
        <p:nvPicPr>
          <p:cNvPr id="26" name="Afbeelding 25" descr="Afbeelding met kleding, persoon, Menselijk gezicht, vrouw&#10;&#10;Automatisch gegenereerde beschrijving">
            <a:extLst>
              <a:ext uri="{FF2B5EF4-FFF2-40B4-BE49-F238E27FC236}">
                <a16:creationId xmlns:a16="http://schemas.microsoft.com/office/drawing/2014/main" id="{0928E04F-C2EF-62C3-A872-E33F3647C9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73" y="8214577"/>
            <a:ext cx="2700259" cy="3375518"/>
          </a:xfrm>
          <a:prstGeom prst="rect">
            <a:avLst/>
          </a:prstGeom>
        </p:spPr>
      </p:pic>
      <p:pic>
        <p:nvPicPr>
          <p:cNvPr id="41" name="Afbeelding 40" descr="Afbeelding met cirkel, schermopname, tandwiel, ontwerp&#10;&#10;Automatisch gegenereerde beschrijving">
            <a:extLst>
              <a:ext uri="{FF2B5EF4-FFF2-40B4-BE49-F238E27FC236}">
                <a16:creationId xmlns:a16="http://schemas.microsoft.com/office/drawing/2014/main" id="{17521089-228E-EA87-9C56-4C699A4B2B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26" y="11121664"/>
            <a:ext cx="5104857" cy="5095473"/>
          </a:xfrm>
          <a:prstGeom prst="rect">
            <a:avLst/>
          </a:prstGeom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C920C19D-56E0-36D9-E454-069D463E4DF0}"/>
              </a:ext>
            </a:extLst>
          </p:cNvPr>
          <p:cNvSpPr/>
          <p:nvPr/>
        </p:nvSpPr>
        <p:spPr>
          <a:xfrm>
            <a:off x="3441944" y="720655"/>
            <a:ext cx="3615096" cy="6720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 dirty="0"/>
          </a:p>
        </p:txBody>
      </p:sp>
      <p:pic>
        <p:nvPicPr>
          <p:cNvPr id="9" name="Afbeelding 8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460A271A-D4C5-0AA5-06B2-903ACA1828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91" y="874711"/>
            <a:ext cx="3054805" cy="5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40" r="1203" b="1945"/>
          <a:stretch/>
        </p:blipFill>
        <p:spPr>
          <a:xfrm>
            <a:off x="216694" y="320863"/>
            <a:ext cx="10258425" cy="144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9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/>
        </p:nvSpPr>
        <p:spPr>
          <a:xfrm>
            <a:off x="7551" y="0"/>
            <a:ext cx="10668971" cy="1511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0" y="991498"/>
            <a:ext cx="10692000" cy="1317586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64"/>
          <a:stretch/>
        </p:blipFill>
        <p:spPr>
          <a:xfrm>
            <a:off x="0" y="3271497"/>
            <a:ext cx="10691906" cy="4758078"/>
          </a:xfrm>
          <a:prstGeom prst="rect">
            <a:avLst/>
          </a:prstGeom>
        </p:spPr>
      </p:pic>
      <p:sp>
        <p:nvSpPr>
          <p:cNvPr id="19" name="Rechthoek 18"/>
          <p:cNvSpPr/>
          <p:nvPr/>
        </p:nvSpPr>
        <p:spPr>
          <a:xfrm>
            <a:off x="192814" y="3115981"/>
            <a:ext cx="135870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56100" algn="ctr"/>
            <a:r>
              <a:rPr lang="nl-NL" sz="40000" dirty="0">
                <a:ln w="19050">
                  <a:noFill/>
                </a:ln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I</a:t>
            </a:r>
          </a:p>
        </p:txBody>
      </p:sp>
      <p:sp>
        <p:nvSpPr>
          <p:cNvPr id="23" name="Rechthoek 22"/>
          <p:cNvSpPr/>
          <p:nvPr/>
        </p:nvSpPr>
        <p:spPr>
          <a:xfrm rot="21014404">
            <a:off x="1250668" y="3893840"/>
            <a:ext cx="45487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100"/>
            <a:r>
              <a:rPr lang="nl-NL" sz="8800" dirty="0" err="1">
                <a:ln w="1905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magine</a:t>
            </a:r>
            <a:endParaRPr lang="nl-NL" sz="8800" dirty="0">
              <a:ln w="1905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 rot="21397158">
            <a:off x="1405036" y="5790290"/>
            <a:ext cx="45487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100"/>
            <a:r>
              <a:rPr lang="nl-NL" sz="8800" dirty="0">
                <a:ln w="19050">
                  <a:noFill/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maging</a:t>
            </a:r>
            <a:endParaRPr lang="nl-NL" sz="8800" dirty="0">
              <a:ln w="19050">
                <a:noFill/>
              </a:ln>
              <a:solidFill>
                <a:schemeClr val="bg1"/>
              </a:solidFill>
            </a:endParaRPr>
          </a:p>
        </p:txBody>
      </p:sp>
      <p:cxnSp>
        <p:nvCxnSpPr>
          <p:cNvPr id="21" name="Rechte verbindingslijn 20"/>
          <p:cNvCxnSpPr/>
          <p:nvPr/>
        </p:nvCxnSpPr>
        <p:spPr>
          <a:xfrm flipV="1">
            <a:off x="-200025" y="3778217"/>
            <a:ext cx="10876547" cy="18737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/>
          <p:nvPr/>
        </p:nvCxnSpPr>
        <p:spPr>
          <a:xfrm flipH="1">
            <a:off x="-200024" y="6495925"/>
            <a:ext cx="10876546" cy="6289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53E66595-A26D-B44D-893C-76DFBD550E36}"/>
              </a:ext>
            </a:extLst>
          </p:cNvPr>
          <p:cNvSpPr txBox="1"/>
          <p:nvPr/>
        </p:nvSpPr>
        <p:spPr>
          <a:xfrm>
            <a:off x="5785231" y="10144690"/>
            <a:ext cx="5124070" cy="553998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 fontAlgn="t"/>
            <a:r>
              <a:rPr lang="en-GB" sz="3000" dirty="0">
                <a:solidFill>
                  <a:schemeClr val="bg1"/>
                </a:solidFill>
                <a:latin typeface="Bell MT" panose="02020503060305020303" pitchFamily="18" charset="0"/>
              </a:rPr>
              <a:t>Registration and program:</a:t>
            </a: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t="11694" r="11109" b="11307"/>
          <a:stretch/>
        </p:blipFill>
        <p:spPr>
          <a:xfrm>
            <a:off x="7296552" y="10782272"/>
            <a:ext cx="2101428" cy="2074484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315075" y="12914422"/>
            <a:ext cx="4064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Bell MT" panose="02020503060305020303" pitchFamily="18" charset="0"/>
              </a:rPr>
              <a:t>Registration deadline</a:t>
            </a:r>
            <a:r>
              <a:rPr lang="en-US" sz="3000" dirty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</a:p>
          <a:p>
            <a:pPr algn="ctr"/>
            <a:r>
              <a:rPr lang="en-US" sz="3000" b="1">
                <a:solidFill>
                  <a:schemeClr val="bg1"/>
                </a:solidFill>
                <a:latin typeface="Bell MT" panose="02020503060305020303" pitchFamily="18" charset="0"/>
              </a:rPr>
              <a:t>November 15th </a:t>
            </a:r>
            <a:r>
              <a:rPr lang="en-US" sz="3000" b="1" dirty="0">
                <a:solidFill>
                  <a:schemeClr val="bg1"/>
                </a:solidFill>
                <a:latin typeface="Bell MT" panose="02020503060305020303" pitchFamily="18" charset="0"/>
              </a:rPr>
              <a:t>2019</a:t>
            </a:r>
            <a:endParaRPr lang="nl-NL" sz="3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693870" y="10041464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Karin Horsthuis </a:t>
            </a:r>
          </a:p>
        </p:txBody>
      </p:sp>
      <p:pic>
        <p:nvPicPr>
          <p:cNvPr id="39" name="Afbeelding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29" y="8653273"/>
            <a:ext cx="1440000" cy="1440000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34" y="8653273"/>
            <a:ext cx="1440000" cy="1440000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34" y="10374893"/>
            <a:ext cx="1440000" cy="1440000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29" y="10374893"/>
            <a:ext cx="1440000" cy="1440000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39" y="10374893"/>
            <a:ext cx="1440000" cy="1440000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39" y="12097014"/>
            <a:ext cx="1440000" cy="1440000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29" y="12097014"/>
            <a:ext cx="1440000" cy="1440000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34" y="12097014"/>
            <a:ext cx="1440000" cy="1440000"/>
          </a:xfrm>
          <a:prstGeom prst="rect">
            <a:avLst/>
          </a:prstGeom>
        </p:spPr>
      </p:pic>
      <p:sp>
        <p:nvSpPr>
          <p:cNvPr id="49" name="Tekstvak 48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4014866" y="11750035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Jan Booij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2353560" y="10041464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Bram Coolen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3929140" y="10041464"/>
            <a:ext cx="2052235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Anouk Schrantee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689329" y="11750035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Luca Marciani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2361992" y="11750035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Ivana </a:t>
            </a:r>
            <a:r>
              <a:rPr lang="nl-NL" b="1" dirty="0" err="1">
                <a:solidFill>
                  <a:schemeClr val="bg1"/>
                </a:solidFill>
                <a:latin typeface="Bell MT" panose="02020503060305020303" pitchFamily="18" charset="0"/>
              </a:rPr>
              <a:t>Išgum</a:t>
            </a:r>
            <a:endParaRPr lang="nl-NL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689329" y="13532537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Maarten Jacobs 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4034655" y="13532537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Marko Popovic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2361992" y="13532537"/>
            <a:ext cx="1845532" cy="36933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  <a:latin typeface="Bell MT" panose="02020503060305020303" pitchFamily="18" charset="0"/>
              </a:rPr>
              <a:t>Frits Koning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 rot="16200000">
            <a:off x="-348601" y="9142441"/>
            <a:ext cx="1845532" cy="461665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Bell MT" panose="02020503060305020303" pitchFamily="18" charset="0"/>
              </a:rPr>
              <a:t>SESSION 1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 rot="16200000">
            <a:off x="-348601" y="10856941"/>
            <a:ext cx="1845532" cy="461665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Bell MT" panose="02020503060305020303" pitchFamily="18" charset="0"/>
              </a:rPr>
              <a:t>SESSION 2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 rot="16200000">
            <a:off x="-348601" y="12580966"/>
            <a:ext cx="1845532" cy="461665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Bell MT" panose="02020503060305020303" pitchFamily="18" charset="0"/>
              </a:rPr>
              <a:t>SESSION 3</a:t>
            </a:r>
          </a:p>
        </p:txBody>
      </p:sp>
      <p:sp>
        <p:nvSpPr>
          <p:cNvPr id="24" name="Rechthoek 23"/>
          <p:cNvSpPr/>
          <p:nvPr/>
        </p:nvSpPr>
        <p:spPr>
          <a:xfrm>
            <a:off x="0" y="1325078"/>
            <a:ext cx="106918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R="56100" algn="ctr"/>
            <a:r>
              <a:rPr lang="nl-NL" sz="3200" dirty="0">
                <a:solidFill>
                  <a:schemeClr val="bg1"/>
                </a:solidFill>
                <a:latin typeface="Trebuchet MS" panose="020B0603020202020204" pitchFamily="34" charset="0"/>
              </a:rPr>
              <a:t>Amsterdam </a:t>
            </a:r>
            <a:r>
              <a:rPr lang="nl-NL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Gastroenterology</a:t>
            </a:r>
            <a:r>
              <a:rPr lang="nl-NL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Endocrinology</a:t>
            </a:r>
            <a:r>
              <a:rPr lang="nl-NL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Metabolism</a:t>
            </a:r>
            <a:endParaRPr lang="nl-NL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R="56100" algn="ctr"/>
            <a:endParaRPr lang="nl-NL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R="56100" algn="ctr"/>
            <a:r>
              <a:rPr lang="nl-NL" sz="5400" dirty="0">
                <a:solidFill>
                  <a:schemeClr val="bg1"/>
                </a:solidFill>
                <a:latin typeface="Trebuchet MS" panose="020B0603020202020204" pitchFamily="34" charset="0"/>
              </a:rPr>
              <a:t>AGEM SYMPOSIUM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7551" y="14322556"/>
            <a:ext cx="10676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100" algn="ctr"/>
            <a:r>
              <a:rPr lang="nl-NL" sz="3200" dirty="0">
                <a:solidFill>
                  <a:srgbClr val="800000"/>
                </a:solidFill>
                <a:latin typeface="Trebuchet MS" panose="020B0603020202020204" pitchFamily="34" charset="0"/>
              </a:rPr>
              <a:t>Amsterdam </a:t>
            </a:r>
            <a:r>
              <a:rPr lang="nl-NL" sz="3200" dirty="0" err="1">
                <a:solidFill>
                  <a:srgbClr val="800000"/>
                </a:solidFill>
                <a:latin typeface="Trebuchet MS" panose="020B0603020202020204" pitchFamily="34" charset="0"/>
              </a:rPr>
              <a:t>Gastroenterology</a:t>
            </a:r>
            <a:r>
              <a:rPr lang="nl-NL" sz="3200" dirty="0">
                <a:solidFill>
                  <a:srgbClr val="800000"/>
                </a:solidFill>
                <a:latin typeface="Trebuchet MS" panose="020B0603020202020204" pitchFamily="34" charset="0"/>
              </a:rPr>
              <a:t> </a:t>
            </a:r>
            <a:r>
              <a:rPr lang="nl-NL" sz="3200" dirty="0" err="1">
                <a:solidFill>
                  <a:srgbClr val="800000"/>
                </a:solidFill>
                <a:latin typeface="Trebuchet MS" panose="020B0603020202020204" pitchFamily="34" charset="0"/>
              </a:rPr>
              <a:t>Endocrinology</a:t>
            </a:r>
            <a:r>
              <a:rPr lang="nl-NL" sz="3200" dirty="0">
                <a:solidFill>
                  <a:srgbClr val="800000"/>
                </a:solidFill>
                <a:latin typeface="Trebuchet MS" panose="020B0603020202020204" pitchFamily="34" charset="0"/>
              </a:rPr>
              <a:t> </a:t>
            </a:r>
            <a:r>
              <a:rPr lang="nl-NL" sz="3200" dirty="0" err="1">
                <a:solidFill>
                  <a:srgbClr val="800000"/>
                </a:solidFill>
                <a:latin typeface="Trebuchet MS" panose="020B0603020202020204" pitchFamily="34" charset="0"/>
              </a:rPr>
              <a:t>Metabolism</a:t>
            </a:r>
            <a:endParaRPr lang="nl-NL" sz="3200" dirty="0">
              <a:solidFill>
                <a:srgbClr val="8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53E66595-A26D-B44D-893C-76DFBD550E36}"/>
              </a:ext>
            </a:extLst>
          </p:cNvPr>
          <p:cNvSpPr txBox="1"/>
          <p:nvPr/>
        </p:nvSpPr>
        <p:spPr>
          <a:xfrm>
            <a:off x="1639156" y="8138221"/>
            <a:ext cx="2856920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 fontAlgn="t"/>
            <a:r>
              <a:rPr lang="en-GB" sz="2800" dirty="0">
                <a:solidFill>
                  <a:schemeClr val="bg1"/>
                </a:solidFill>
                <a:latin typeface="Bell MT" panose="02020503060305020303" pitchFamily="18" charset="0"/>
              </a:rPr>
              <a:t>SPEAKERS</a:t>
            </a:r>
          </a:p>
        </p:txBody>
      </p:sp>
      <p:sp>
        <p:nvSpPr>
          <p:cNvPr id="4" name="Rechthoek 3"/>
          <p:cNvSpPr/>
          <p:nvPr/>
        </p:nvSpPr>
        <p:spPr>
          <a:xfrm>
            <a:off x="2217253" y="5156686"/>
            <a:ext cx="15988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R="56100" algn="ctr"/>
            <a:r>
              <a:rPr lang="nl-NL" sz="96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8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the</a:t>
            </a:r>
          </a:p>
        </p:txBody>
      </p:sp>
      <p:sp>
        <p:nvSpPr>
          <p:cNvPr id="150" name="Tekstvak 149">
            <a:extLst>
              <a:ext uri="{FF2B5EF4-FFF2-40B4-BE49-F238E27FC236}">
                <a16:creationId xmlns:a16="http://schemas.microsoft.com/office/drawing/2014/main" id="{078B9451-103F-8846-B9A6-C47A7E11F73F}"/>
              </a:ext>
            </a:extLst>
          </p:cNvPr>
          <p:cNvSpPr txBox="1"/>
          <p:nvPr/>
        </p:nvSpPr>
        <p:spPr>
          <a:xfrm>
            <a:off x="6396527" y="8138221"/>
            <a:ext cx="3901478" cy="1815882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1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Bell MT" panose="02020503060305020303" pitchFamily="18" charset="0"/>
                <a:cs typeface="Traditional Arabic" panose="02020603050405020304" pitchFamily="18" charset="-78"/>
              </a:rPr>
              <a:t>LOCATION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Bell MT" panose="02020503060305020303" pitchFamily="18" charset="0"/>
                <a:cs typeface="Traditional Arabic" panose="02020603050405020304" pitchFamily="18" charset="-78"/>
              </a:rPr>
              <a:t>De Nieuwe Liefde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Bell MT" panose="02020503060305020303" pitchFamily="18" charset="0"/>
                <a:cs typeface="Traditional Arabic" panose="02020603050405020304" pitchFamily="18" charset="-78"/>
              </a:rPr>
              <a:t>Da Costakade 102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Bell MT" panose="02020503060305020303" pitchFamily="18" charset="0"/>
                <a:cs typeface="Traditional Arabic" panose="02020603050405020304" pitchFamily="18" charset="-78"/>
              </a:rPr>
              <a:t>Amsterdam</a:t>
            </a:r>
          </a:p>
        </p:txBody>
      </p:sp>
      <p:sp>
        <p:nvSpPr>
          <p:cNvPr id="152" name="Rechthoek 151"/>
          <p:cNvSpPr/>
          <p:nvPr/>
        </p:nvSpPr>
        <p:spPr>
          <a:xfrm rot="21014404">
            <a:off x="5268006" y="4168417"/>
            <a:ext cx="53858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100" algn="r"/>
            <a:r>
              <a:rPr lang="nl-NL" sz="6600" dirty="0">
                <a:ln w="38100">
                  <a:solidFill>
                    <a:schemeClr val="bg1"/>
                  </a:solidFill>
                </a:ln>
                <a:solidFill>
                  <a:srgbClr val="800000"/>
                </a:solidFill>
                <a:latin typeface="Trebuchet MS" panose="020B0603020202020204" pitchFamily="34" charset="0"/>
              </a:rPr>
              <a:t>20-nov-2019</a:t>
            </a:r>
            <a:endParaRPr lang="nl-NL" sz="6600" dirty="0">
              <a:ln w="38100">
                <a:solidFill>
                  <a:schemeClr val="bg1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153" name="Rechthoek 152"/>
          <p:cNvSpPr/>
          <p:nvPr/>
        </p:nvSpPr>
        <p:spPr>
          <a:xfrm rot="21445365">
            <a:off x="6080406" y="6092434"/>
            <a:ext cx="4935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100"/>
            <a:r>
              <a:rPr lang="nl-NL" sz="2800" dirty="0" err="1">
                <a:ln w="3175">
                  <a:solidFill>
                    <a:srgbClr val="80000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including</a:t>
            </a:r>
            <a:r>
              <a:rPr lang="nl-NL" sz="2800" dirty="0">
                <a:ln w="3175">
                  <a:solidFill>
                    <a:srgbClr val="800000"/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</a:rPr>
              <a:t> lunch en drinks</a:t>
            </a:r>
            <a:endParaRPr lang="nl-NL" sz="2800" dirty="0">
              <a:ln w="3175">
                <a:solidFill>
                  <a:srgbClr val="8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5" name="Afbeelding 1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39" y="8653273"/>
            <a:ext cx="1440000" cy="1440000"/>
          </a:xfrm>
          <a:prstGeom prst="rect">
            <a:avLst/>
          </a:prstGeom>
        </p:spPr>
      </p:pic>
      <p:sp>
        <p:nvSpPr>
          <p:cNvPr id="156" name="Rechthoek 155"/>
          <p:cNvSpPr/>
          <p:nvPr/>
        </p:nvSpPr>
        <p:spPr>
          <a:xfrm rot="21314957">
            <a:off x="5791358" y="5198429"/>
            <a:ext cx="4935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100" algn="ctr"/>
            <a:r>
              <a:rPr lang="nl-NL" sz="6000" dirty="0">
                <a:ln w="38100">
                  <a:solidFill>
                    <a:schemeClr val="bg1"/>
                  </a:solidFill>
                </a:ln>
                <a:solidFill>
                  <a:srgbClr val="800000"/>
                </a:solidFill>
                <a:latin typeface="Trebuchet MS" panose="020B0603020202020204" pitchFamily="34" charset="0"/>
              </a:rPr>
              <a:t>10:00-17:30h</a:t>
            </a:r>
            <a:endParaRPr lang="nl-NL" sz="2800" dirty="0">
              <a:ln w="38100">
                <a:solidFill>
                  <a:schemeClr val="bg1"/>
                </a:solidFill>
              </a:ln>
              <a:solidFill>
                <a:srgbClr val="800000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-94" y="-325"/>
            <a:ext cx="10692000" cy="15120000"/>
          </a:xfrm>
          <a:prstGeom prst="rect">
            <a:avLst/>
          </a:prstGeom>
          <a:noFill/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grpSp>
        <p:nvGrpSpPr>
          <p:cNvPr id="15" name="Groep 14"/>
          <p:cNvGrpSpPr/>
          <p:nvPr/>
        </p:nvGrpSpPr>
        <p:grpSpPr>
          <a:xfrm>
            <a:off x="3041971" y="577090"/>
            <a:ext cx="4607870" cy="925892"/>
            <a:chOff x="3041971" y="577090"/>
            <a:chExt cx="4607870" cy="925892"/>
          </a:xfrm>
        </p:grpSpPr>
        <p:grpSp>
          <p:nvGrpSpPr>
            <p:cNvPr id="25" name="Groep 24"/>
            <p:cNvGrpSpPr/>
            <p:nvPr/>
          </p:nvGrpSpPr>
          <p:grpSpPr>
            <a:xfrm>
              <a:off x="3041971" y="582415"/>
              <a:ext cx="4607870" cy="920567"/>
              <a:chOff x="3475823" y="4063247"/>
              <a:chExt cx="4607870" cy="920567"/>
            </a:xfrm>
          </p:grpSpPr>
          <p:grpSp>
            <p:nvGrpSpPr>
              <p:cNvPr id="7" name="Groep 6"/>
              <p:cNvGrpSpPr/>
              <p:nvPr/>
            </p:nvGrpSpPr>
            <p:grpSpPr>
              <a:xfrm>
                <a:off x="3475823" y="4063247"/>
                <a:ext cx="4607870" cy="920567"/>
                <a:chOff x="4426673" y="2676975"/>
                <a:chExt cx="1845214" cy="360000"/>
              </a:xfrm>
            </p:grpSpPr>
            <p:sp>
              <p:nvSpPr>
                <p:cNvPr id="9" name="Ovaal 8"/>
                <p:cNvSpPr/>
                <p:nvPr/>
              </p:nvSpPr>
              <p:spPr>
                <a:xfrm>
                  <a:off x="4426673" y="267697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0" name="Ovaal 9"/>
                <p:cNvSpPr/>
                <p:nvPr/>
              </p:nvSpPr>
              <p:spPr>
                <a:xfrm>
                  <a:off x="5911887" y="267697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/>
                <p:cNvSpPr/>
                <p:nvPr/>
              </p:nvSpPr>
              <p:spPr>
                <a:xfrm>
                  <a:off x="4607831" y="2676975"/>
                  <a:ext cx="1486800" cy="36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8" name="Afbeelding 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7758" y="4063248"/>
                <a:ext cx="3564000" cy="642369"/>
              </a:xfrm>
              <a:prstGeom prst="rect">
                <a:avLst/>
              </a:prstGeom>
            </p:spPr>
          </p:pic>
        </p:grpSp>
        <p:pic>
          <p:nvPicPr>
            <p:cNvPr id="61" name="Afbeelding 6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477" y="577090"/>
              <a:ext cx="3602859" cy="649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0414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324</Words>
  <Application>Microsoft Office PowerPoint</Application>
  <PresentationFormat>Aangepast</PresentationFormat>
  <Paragraphs>72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Arial</vt:lpstr>
      <vt:lpstr>Bell MT</vt:lpstr>
      <vt:lpstr>Calibri</vt:lpstr>
      <vt:lpstr>Calibri Light</vt:lpstr>
      <vt:lpstr>Shonar Bangla</vt:lpstr>
      <vt:lpstr>Trebuchet MS</vt:lpstr>
      <vt:lpstr>Kantoorthema</vt:lpstr>
      <vt:lpstr>PowerPoint-presentatie</vt:lpstr>
      <vt:lpstr>PowerPoint-presentatie</vt:lpstr>
      <vt:lpstr>Notes</vt:lpstr>
      <vt:lpstr>PowerPoint-presentatie</vt:lpstr>
      <vt:lpstr>PowerPoint-presentatie</vt:lpstr>
      <vt:lpstr>PowerPoint-presentatie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Dirkx-Beuling, E.</dc:creator>
  <cp:lastModifiedBy>Regt, E.J.C. de (Esther)</cp:lastModifiedBy>
  <cp:revision>53</cp:revision>
  <dcterms:created xsi:type="dcterms:W3CDTF">2019-04-24T06:19:30Z</dcterms:created>
  <dcterms:modified xsi:type="dcterms:W3CDTF">2024-01-02T14:45:13Z</dcterms:modified>
</cp:coreProperties>
</file>