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6" r:id="rId3"/>
    <p:sldId id="275" r:id="rId4"/>
    <p:sldId id="281" r:id="rId5"/>
    <p:sldId id="279" r:id="rId6"/>
    <p:sldId id="280" r:id="rId7"/>
    <p:sldId id="262" r:id="rId8"/>
    <p:sldId id="282" r:id="rId9"/>
    <p:sldId id="288" r:id="rId10"/>
    <p:sldId id="283" r:id="rId11"/>
    <p:sldId id="285" r:id="rId12"/>
    <p:sldId id="286" r:id="rId13"/>
    <p:sldId id="289" r:id="rId14"/>
    <p:sldId id="28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A &amp; VU logo's" id="{8A5366A7-0716-6D49-A790-B74474B05D01}">
          <p14:sldIdLst>
            <p14:sldId id="274"/>
            <p14:sldId id="276"/>
            <p14:sldId id="275"/>
            <p14:sldId id="281"/>
            <p14:sldId id="279"/>
            <p14:sldId id="280"/>
            <p14:sldId id="262"/>
          </p14:sldIdLst>
        </p14:section>
        <p14:section name="Alleen Amsterdam UMC logo" id="{0BF0F565-7A73-534C-A783-19E006346DB6}">
          <p14:sldIdLst>
            <p14:sldId id="282"/>
            <p14:sldId id="288"/>
            <p14:sldId id="283"/>
            <p14:sldId id="285"/>
            <p14:sldId id="286"/>
            <p14:sldId id="289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da Lieftink" initials="GL" lastIdx="1" clrIdx="0">
    <p:extLst>
      <p:ext uri="{19B8F6BF-5375-455C-9EA6-DF929625EA0E}">
        <p15:presenceInfo xmlns:p15="http://schemas.microsoft.com/office/powerpoint/2012/main" userId="5d46486367070f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C50"/>
    <a:srgbClr val="008C50"/>
    <a:srgbClr val="0082C5"/>
    <a:srgbClr val="694894"/>
    <a:srgbClr val="3A246F"/>
    <a:srgbClr val="39246F"/>
    <a:srgbClr val="009CB4"/>
    <a:srgbClr val="810000"/>
    <a:srgbClr val="800000"/>
    <a:srgbClr val="69489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 autoAdjust="0"/>
    <p:restoredTop sz="96405"/>
  </p:normalViewPr>
  <p:slideViewPr>
    <p:cSldViewPr snapToGrid="0">
      <p:cViewPr varScale="1">
        <p:scale>
          <a:sx n="115" d="100"/>
          <a:sy n="115" d="100"/>
        </p:scale>
        <p:origin x="24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9-814A-966A-800B7386A5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9-814A-966A-800B7386A5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9-814A-966A-800B7386A5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B9-814A-966A-800B7386A5FF}"/>
              </c:ext>
            </c:extLst>
          </c:dPt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B9-814A-966A-800B7386A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3-344F-8354-0D950625481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3-344F-8354-0D950625481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3-344F-8354-0D9506254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608304"/>
        <c:axId val="153685168"/>
      </c:barChart>
      <c:catAx>
        <c:axId val="15360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85168"/>
        <c:crosses val="autoZero"/>
        <c:auto val="1"/>
        <c:lblAlgn val="ctr"/>
        <c:lblOffset val="100"/>
        <c:noMultiLvlLbl val="0"/>
      </c:catAx>
      <c:valAx>
        <c:axId val="15368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0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</a:t>
            </a:r>
            <a:r>
              <a:rPr lang="nl-NL" baseline="0"/>
              <a:t> title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7F-524E-A5B2-E33C4D34D5A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7F-524E-A5B2-E33C4D34D5A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7F-524E-A5B2-E33C4D34D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22080"/>
        <c:axId val="157485936"/>
      </c:lineChart>
      <c:catAx>
        <c:axId val="1575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485936"/>
        <c:crosses val="autoZero"/>
        <c:auto val="1"/>
        <c:lblAlgn val="ctr"/>
        <c:lblOffset val="100"/>
        <c:noMultiLvlLbl val="0"/>
      </c:catAx>
      <c:valAx>
        <c:axId val="15748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5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9-814A-966A-800B7386A5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9-814A-966A-800B7386A5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9-814A-966A-800B7386A5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B9-814A-966A-800B7386A5FF}"/>
              </c:ext>
            </c:extLst>
          </c:dPt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B9-814A-966A-800B7386A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3-344F-8354-0D950625481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3-344F-8354-0D950625481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3-344F-8354-0D9506254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608304"/>
        <c:axId val="153685168"/>
      </c:barChart>
      <c:catAx>
        <c:axId val="15360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85168"/>
        <c:crosses val="autoZero"/>
        <c:auto val="1"/>
        <c:lblAlgn val="ctr"/>
        <c:lblOffset val="100"/>
        <c:noMultiLvlLbl val="0"/>
      </c:catAx>
      <c:valAx>
        <c:axId val="15368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0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Chart</a:t>
            </a:r>
            <a:r>
              <a:rPr lang="nl-NL" baseline="0"/>
              <a:t> title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7F-524E-A5B2-E33C4D34D5A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7F-524E-A5B2-E33C4D34D5A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7F-524E-A5B2-E33C4D34D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22080"/>
        <c:axId val="157485936"/>
      </c:lineChart>
      <c:catAx>
        <c:axId val="1575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485936"/>
        <c:crosses val="autoZero"/>
        <c:auto val="1"/>
        <c:lblAlgn val="ctr"/>
        <c:lblOffset val="100"/>
        <c:noMultiLvlLbl val="0"/>
      </c:catAx>
      <c:valAx>
        <c:axId val="15748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75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207111F-E268-B00D-8A49-334152457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7B2691-AD4C-0F3C-5371-266DC186EF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E3E39-869A-FC41-9C62-6AAE28BB003F}" type="datetimeFigureOut">
              <a:t>19-06-2024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62048D-DDCC-96D8-39DA-E3F08777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597D1B-C978-E0DF-D9A7-27EC286C6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FFB4F-A52A-9449-9D06-928CDF2FB3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08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3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chart" Target="../charts/chart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chart" Target="../charts/chart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CF11A11-C602-1DFA-1D99-00A956DAA541}"/>
              </a:ext>
            </a:extLst>
          </p:cNvPr>
          <p:cNvSpPr/>
          <p:nvPr userDrawn="1"/>
        </p:nvSpPr>
        <p:spPr>
          <a:xfrm>
            <a:off x="0" y="541866"/>
            <a:ext cx="12192000" cy="1966649"/>
          </a:xfrm>
          <a:prstGeom prst="rect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highlight>
                <a:srgbClr val="008C50"/>
              </a:highligh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7805DE9-96AB-F0EF-25D0-46F4F15F81C1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Amsterdam Reproduction &amp; Development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04DF63-527B-8100-CDC9-B0098E813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134" y="6115003"/>
            <a:ext cx="4305732" cy="57516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FF5F62A-544A-4063-FDA7-5A9B4DDAA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7822" y="-159204"/>
            <a:ext cx="3596354" cy="11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84517E5-C7EB-76F3-BA68-1C1C53FE3A63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Amsterdam Gastroenterology Endocrinology Metabolism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A63C45-2017-2B88-2D95-B10C37CE241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131146"/>
            <a:ext cx="5346700" cy="39733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An explanatory text</a:t>
            </a:r>
            <a:endParaRPr lang="nl-NL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9F6FD8C6-3858-FC28-B706-9BEFBF2B11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8" y="2131145"/>
            <a:ext cx="5243515" cy="397331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/>
              <a:t>Points list</a:t>
            </a:r>
            <a:endParaRPr lang="nl-NL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4BA34F9-E754-2BF5-D7F1-DB4CAFA36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18C50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B3F320E-9B69-FA35-95BD-1FDBA58AB30D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25B0BC-F94D-982E-663A-63D424EDD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00B65C9-2203-DFA3-4FF8-D4E64036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18C50"/>
                </a:solidFill>
              </a:defRPr>
            </a:lvl1pPr>
          </a:lstStyle>
          <a:p>
            <a:r>
              <a:rPr lang="nl-NL"/>
              <a:t>Graphs</a:t>
            </a:r>
          </a:p>
        </p:txBody>
      </p:sp>
      <p:graphicFrame>
        <p:nvGraphicFramePr>
          <p:cNvPr id="4" name="Tijdelijke aanduiding voor inhoud 6">
            <a:extLst>
              <a:ext uri="{FF2B5EF4-FFF2-40B4-BE49-F238E27FC236}">
                <a16:creationId xmlns:a16="http://schemas.microsoft.com/office/drawing/2014/main" id="{5540087B-E67D-575D-5449-3F9747F6B3A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91276737"/>
              </p:ext>
            </p:extLst>
          </p:nvPr>
        </p:nvGraphicFramePr>
        <p:xfrm>
          <a:off x="4140202" y="2240491"/>
          <a:ext cx="3615267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ijdelijke aanduiding voor inhoud 9">
            <a:extLst>
              <a:ext uri="{FF2B5EF4-FFF2-40B4-BE49-F238E27FC236}">
                <a16:creationId xmlns:a16="http://schemas.microsoft.com/office/drawing/2014/main" id="{998B5332-51AC-833A-95F2-4F97167F60F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82818396"/>
              </p:ext>
            </p:extLst>
          </p:nvPr>
        </p:nvGraphicFramePr>
        <p:xfrm>
          <a:off x="673104" y="2240492"/>
          <a:ext cx="322156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54708ED6-63A0-CCA1-8D33-289304260B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6710751"/>
              </p:ext>
            </p:extLst>
          </p:nvPr>
        </p:nvGraphicFramePr>
        <p:xfrm>
          <a:off x="8051799" y="2240492"/>
          <a:ext cx="336391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2B65DBF7-524C-E544-A287-0CA619215EC0}"/>
              </a:ext>
            </a:extLst>
          </p:cNvPr>
          <p:cNvSpPr txBox="1"/>
          <p:nvPr userDrawn="1"/>
        </p:nvSpPr>
        <p:spPr>
          <a:xfrm>
            <a:off x="753532" y="5198823"/>
            <a:ext cx="32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 </a:t>
            </a:r>
          </a:p>
          <a:p>
            <a:r>
              <a:rPr lang="nl-NL" sz="140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AEBC0B-B8DA-0D99-5409-5BA812666500}"/>
              </a:ext>
            </a:extLst>
          </p:cNvPr>
          <p:cNvSpPr txBox="1"/>
          <p:nvPr userDrawn="1"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807556-9BC7-CADF-46ED-6FE6C3965DC0}"/>
              </a:ext>
            </a:extLst>
          </p:cNvPr>
          <p:cNvSpPr txBox="1"/>
          <p:nvPr userDrawn="1"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5740ABB-C3D4-D669-0623-25FFA00CF204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95EBA0-8524-4050-8544-D453C74125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71FE857-D0B3-607D-20FF-6978A4E95CF4}"/>
              </a:ext>
            </a:extLst>
          </p:cNvPr>
          <p:cNvSpPr/>
          <p:nvPr userDrawn="1"/>
        </p:nvSpPr>
        <p:spPr>
          <a:xfrm>
            <a:off x="-1" y="931333"/>
            <a:ext cx="6096000" cy="5223934"/>
          </a:xfrm>
          <a:prstGeom prst="rect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800000"/>
              </a:solidFill>
              <a:highlight>
                <a:srgbClr val="800000"/>
              </a:highlight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B6C8138-75A9-51A8-C6CC-1CACBE1EA3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348675"/>
            <a:ext cx="5359400" cy="38046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DB64F7-0C61-356C-DA6F-A12BC0E109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929423"/>
            <a:ext cx="6096000" cy="52239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F2D920-84AF-16F4-99FB-777C3E392965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DAC3206-D057-0C6A-E6F8-4711B8277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3970116"/>
            <a:ext cx="12192000" cy="2185150"/>
          </a:xfrm>
          <a:prstGeom prst="rect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4334357"/>
            <a:ext cx="5438775" cy="17288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931333"/>
            <a:ext cx="6096000" cy="31736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31333"/>
            <a:ext cx="6096000" cy="31736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80280" y="4334357"/>
            <a:ext cx="5438775" cy="171930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List of points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8FF7F7-1422-C933-A900-526F91D6F1E8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480CA4A-508D-E6FE-8EC2-8C0498BBC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A613968-65D5-0AB0-1FB5-BEC6964A454B}"/>
              </a:ext>
            </a:extLst>
          </p:cNvPr>
          <p:cNvSpPr/>
          <p:nvPr userDrawn="1"/>
        </p:nvSpPr>
        <p:spPr>
          <a:xfrm>
            <a:off x="0" y="541866"/>
            <a:ext cx="12192000" cy="1966649"/>
          </a:xfrm>
          <a:prstGeom prst="rect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5465B6F-DF33-968C-7450-AB68C50C0DB8}"/>
              </a:ext>
            </a:extLst>
          </p:cNvPr>
          <p:cNvSpPr/>
          <p:nvPr userDrawn="1"/>
        </p:nvSpPr>
        <p:spPr>
          <a:xfrm>
            <a:off x="-1" y="1770927"/>
            <a:ext cx="12192000" cy="5087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21DEBBE-0461-293E-832F-7F7335FF8400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Amsterdam Reproduction &amp; Development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E72A9B-B060-72A9-3531-393CA06E2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7822" y="-159204"/>
            <a:ext cx="3596354" cy="11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1512" y="2131145"/>
            <a:ext cx="10742609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Points list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9A7C4DF1-F897-E709-7057-58CA52276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18C50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683E02-37F6-AD2F-C978-AE7B88724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E64D6C2-4AFC-2278-17D1-7630657B3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792F63D-8B80-C448-41FB-5A21D2609F72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D059E28-166E-A00C-787C-40B9440E2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131146"/>
            <a:ext cx="5346700" cy="39733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An explanatory text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8" y="2131145"/>
            <a:ext cx="5243515" cy="397331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/>
              <a:t>Points list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B57E7D-5BFF-C368-1003-37666952F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0788E1A0-4CB3-8718-C6B5-8FBC06D54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18C50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495AC46-E586-2030-6B3C-D926B40DA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7CAFAD3-05A0-5A01-DBDB-26A8DE5C086B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7DD13A2-B0D5-DCA3-D02F-B3B8BE5A95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00B65C9-2203-DFA3-4FF8-D4E64036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18C50"/>
                </a:solidFill>
              </a:defRPr>
            </a:lvl1pPr>
          </a:lstStyle>
          <a:p>
            <a:r>
              <a:rPr lang="nl-NL"/>
              <a:t>Graphs</a:t>
            </a:r>
          </a:p>
        </p:txBody>
      </p:sp>
      <p:graphicFrame>
        <p:nvGraphicFramePr>
          <p:cNvPr id="4" name="Tijdelijke aanduiding voor inhoud 6">
            <a:extLst>
              <a:ext uri="{FF2B5EF4-FFF2-40B4-BE49-F238E27FC236}">
                <a16:creationId xmlns:a16="http://schemas.microsoft.com/office/drawing/2014/main" id="{5540087B-E67D-575D-5449-3F9747F6B3A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91276737"/>
              </p:ext>
            </p:extLst>
          </p:nvPr>
        </p:nvGraphicFramePr>
        <p:xfrm>
          <a:off x="4140202" y="2240491"/>
          <a:ext cx="3615267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ijdelijke aanduiding voor inhoud 9">
            <a:extLst>
              <a:ext uri="{FF2B5EF4-FFF2-40B4-BE49-F238E27FC236}">
                <a16:creationId xmlns:a16="http://schemas.microsoft.com/office/drawing/2014/main" id="{998B5332-51AC-833A-95F2-4F97167F60F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82818396"/>
              </p:ext>
            </p:extLst>
          </p:nvPr>
        </p:nvGraphicFramePr>
        <p:xfrm>
          <a:off x="673104" y="2240492"/>
          <a:ext cx="322156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54708ED6-63A0-CCA1-8D33-289304260B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6710751"/>
              </p:ext>
            </p:extLst>
          </p:nvPr>
        </p:nvGraphicFramePr>
        <p:xfrm>
          <a:off x="8051799" y="2240492"/>
          <a:ext cx="3363913" cy="279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2B65DBF7-524C-E544-A287-0CA619215EC0}"/>
              </a:ext>
            </a:extLst>
          </p:cNvPr>
          <p:cNvSpPr txBox="1"/>
          <p:nvPr userDrawn="1"/>
        </p:nvSpPr>
        <p:spPr>
          <a:xfrm>
            <a:off x="753532" y="5198823"/>
            <a:ext cx="32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 </a:t>
            </a:r>
          </a:p>
          <a:p>
            <a:r>
              <a:rPr lang="nl-NL" sz="140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AEBC0B-B8DA-0D99-5409-5BA812666500}"/>
              </a:ext>
            </a:extLst>
          </p:cNvPr>
          <p:cNvSpPr txBox="1"/>
          <p:nvPr userDrawn="1"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807556-9BC7-CADF-46ED-6FE6C3965DC0}"/>
              </a:ext>
            </a:extLst>
          </p:cNvPr>
          <p:cNvSpPr txBox="1"/>
          <p:nvPr userDrawn="1"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23D391-5881-E866-CA25-097D3331F2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C675DF-69FB-C2EF-417A-706FC73EF2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11C191B-19D5-F3E4-95CD-5F285ED9BFE6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145263C-A3D9-76C9-9E61-534AA2EB3F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-1" y="931333"/>
            <a:ext cx="6096000" cy="5223934"/>
          </a:xfrm>
          <a:prstGeom prst="rect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694894"/>
              </a:solidFill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2348675"/>
            <a:ext cx="5359400" cy="3804682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929423"/>
            <a:ext cx="6096000" cy="52239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17A579-B188-ABD8-146C-0F6C545E90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A7AF44F-538B-3B7D-7934-BC2F2BCABD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879477F-5197-E722-FF66-0294FF7CC973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E3A060B-E9D3-22F7-6E97-7293545E8F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3970116"/>
            <a:ext cx="12192000" cy="2185150"/>
          </a:xfrm>
          <a:prstGeom prst="rect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4" y="4334357"/>
            <a:ext cx="5438775" cy="17288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Here is an explanatory text and/or list of points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931333"/>
            <a:ext cx="6096000" cy="31736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31333"/>
            <a:ext cx="6096000" cy="31736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80280" y="4334357"/>
            <a:ext cx="5438775" cy="171930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List of points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D85BC42-98C6-A8C3-C10B-3149712335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CDCDE94-A5EB-28AF-C9D9-9F6D128BC7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AA37CD7-A05E-8BDF-CACC-93B426138519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60796D-5EAB-7AF8-7C6B-AB2A68DEF6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ABC81A1-A8E7-7249-1F7C-1EB279F3A60F}"/>
              </a:ext>
            </a:extLst>
          </p:cNvPr>
          <p:cNvSpPr/>
          <p:nvPr userDrawn="1"/>
        </p:nvSpPr>
        <p:spPr>
          <a:xfrm>
            <a:off x="-1" y="1770927"/>
            <a:ext cx="12192000" cy="862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1573A6-05FD-0E93-E212-27EB0C82B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195" y="6279167"/>
            <a:ext cx="860518" cy="33680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FDA885F-B431-883B-5295-05325F6B6A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901" y="6321460"/>
            <a:ext cx="304156" cy="3992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24A4031-1854-FF2E-4E50-68B6C03A20FD}"/>
              </a:ext>
            </a:extLst>
          </p:cNvPr>
          <p:cNvSpPr txBox="1"/>
          <p:nvPr userDrawn="1"/>
        </p:nvSpPr>
        <p:spPr>
          <a:xfrm>
            <a:off x="673104" y="6267118"/>
            <a:ext cx="90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AF72C0-5B52-EC46-D166-2461B7CEAB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EE83CE3-228D-A1F1-6A6D-F66E6F2222ED}"/>
              </a:ext>
            </a:extLst>
          </p:cNvPr>
          <p:cNvSpPr/>
          <p:nvPr userDrawn="1"/>
        </p:nvSpPr>
        <p:spPr>
          <a:xfrm>
            <a:off x="0" y="541866"/>
            <a:ext cx="12192000" cy="1966649"/>
          </a:xfrm>
          <a:prstGeom prst="rect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highlight>
                <a:srgbClr val="008C50"/>
              </a:highligh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41DE1BF-D4C5-7870-DE6C-85815847117C}"/>
              </a:ext>
            </a:extLst>
          </p:cNvPr>
          <p:cNvSpPr txBox="1"/>
          <p:nvPr userDrawn="1"/>
        </p:nvSpPr>
        <p:spPr>
          <a:xfrm>
            <a:off x="-1" y="114853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>
                <a:solidFill>
                  <a:schemeClr val="bg1"/>
                </a:solidFill>
              </a:rPr>
              <a:t>Amsterdam Reproduction &amp; Development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3B4C84D-A852-58C1-BD51-4C9646732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7822" y="-159204"/>
            <a:ext cx="3596354" cy="11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AB7098A5-9440-F2D1-345D-F0873E1EA8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1512" y="2131145"/>
            <a:ext cx="10742609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Points list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514C73-AE3F-8037-56A6-529783F41B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rgbClr val="018C50"/>
                </a:solidFill>
              </a:defRPr>
            </a:lvl1pPr>
          </a:lstStyle>
          <a:p>
            <a:r>
              <a:rPr lang="nl-NL"/>
              <a:t>Here’s the title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B6D19A-D434-7E06-134D-60F69AA8FFF0}"/>
              </a:ext>
            </a:extLst>
          </p:cNvPr>
          <p:cNvSpPr txBox="1"/>
          <p:nvPr userDrawn="1"/>
        </p:nvSpPr>
        <p:spPr>
          <a:xfrm>
            <a:off x="0" y="626711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rgbClr val="018C50"/>
                </a:solidFill>
              </a:rPr>
              <a:t>Amsterdam Reproduction &amp; Development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2AB4BE6-C893-4678-11CF-341C85FFF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50" y="221550"/>
            <a:ext cx="350299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7" r:id="rId3"/>
    <p:sldLayoutId id="2147483695" r:id="rId4"/>
    <p:sldLayoutId id="2147483680" r:id="rId5"/>
    <p:sldLayoutId id="2147483681" r:id="rId6"/>
    <p:sldLayoutId id="2147483683" r:id="rId7"/>
    <p:sldLayoutId id="2147483688" r:id="rId8"/>
    <p:sldLayoutId id="2147483685" r:id="rId9"/>
    <p:sldLayoutId id="2147483684" r:id="rId10"/>
    <p:sldLayoutId id="2147483696" r:id="rId11"/>
    <p:sldLayoutId id="2147483687" r:id="rId12"/>
    <p:sldLayoutId id="2147483693" r:id="rId13"/>
    <p:sldLayoutId id="214748369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9945F41-C2DC-BFAF-4C5D-F0F0164AD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 b="43803"/>
          <a:stretch/>
        </p:blipFill>
        <p:spPr>
          <a:xfrm>
            <a:off x="0" y="2412000"/>
            <a:ext cx="12192000" cy="3600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30504DD-C07E-B382-A68B-6526F007E517}"/>
              </a:ext>
            </a:extLst>
          </p:cNvPr>
          <p:cNvSpPr txBox="1"/>
          <p:nvPr/>
        </p:nvSpPr>
        <p:spPr>
          <a:xfrm>
            <a:off x="1762921" y="1583911"/>
            <a:ext cx="8666155" cy="80578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nl-NL" sz="4000" b="0" i="0" u="none" strike="noStrike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nl-NL" sz="4000" dirty="0" err="1">
                <a:solidFill>
                  <a:schemeClr val="bg1"/>
                </a:solidFill>
                <a:effectLst/>
                <a:latin typeface="+mj-lt"/>
              </a:rPr>
              <a:t>mproving</a:t>
            </a:r>
            <a:r>
              <a:rPr lang="nl-NL" sz="4000" dirty="0">
                <a:solidFill>
                  <a:schemeClr val="bg1"/>
                </a:solidFill>
                <a:effectLst/>
                <a:latin typeface="+mj-lt"/>
              </a:rPr>
              <a:t> health </a:t>
            </a:r>
            <a:r>
              <a:rPr lang="nl-NL" sz="4000" dirty="0" err="1">
                <a:solidFill>
                  <a:schemeClr val="bg1"/>
                </a:solidFill>
                <a:effectLst/>
                <a:latin typeface="+mj-lt"/>
              </a:rPr>
              <a:t>across</a:t>
            </a:r>
            <a:r>
              <a:rPr lang="nl-NL" sz="40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effectLst/>
                <a:latin typeface="+mj-lt"/>
              </a:rPr>
              <a:t>the</a:t>
            </a:r>
            <a:r>
              <a:rPr lang="nl-NL" sz="40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effectLst/>
                <a:latin typeface="+mj-lt"/>
              </a:rPr>
              <a:t>lifecycle</a:t>
            </a:r>
            <a:endParaRPr lang="nl-NL" sz="4000" dirty="0">
              <a:solidFill>
                <a:schemeClr val="bg1"/>
              </a:solidFill>
              <a:effectLst/>
              <a:latin typeface="+mj-lt"/>
            </a:endParaRPr>
          </a:p>
          <a:p>
            <a:pPr algn="ctr"/>
            <a:endParaRPr lang="nl-NL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75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>
            <a:extLst>
              <a:ext uri="{FF2B5EF4-FFF2-40B4-BE49-F238E27FC236}">
                <a16:creationId xmlns:a16="http://schemas.microsoft.com/office/drawing/2014/main" id="{20BF0930-3088-E61A-B36B-DC44A13C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Text</a:t>
            </a:r>
            <a:r>
              <a:rPr lang="nl-NL" dirty="0"/>
              <a:t> over 2 columns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79C58A9-2338-4D2C-4801-4C53E017C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4" y="2131146"/>
            <a:ext cx="5346700" cy="3973321"/>
          </a:xfrm>
        </p:spPr>
        <p:txBody>
          <a:bodyPr/>
          <a:lstStyle/>
          <a:p>
            <a:r>
              <a:rPr lang="nl-NL"/>
              <a:t>Vidunt asimus es quo quis earum voloriorem 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A814F54D-CF91-AD75-09C3-2CB25AD4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2131145"/>
            <a:ext cx="5243515" cy="3973315"/>
          </a:xfrm>
        </p:spPr>
        <p:txBody>
          <a:bodyPr/>
          <a:lstStyle/>
          <a:p>
            <a:r>
              <a:rPr lang="nl-NL"/>
              <a:t>Pudipsanda volest, et libus, aut as Hier begint de tekst Vidunt asimus es quo quis earum voloriorem </a:t>
            </a:r>
          </a:p>
          <a:p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 citia voloren diorrov iducia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8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6DDED53-7105-E110-11EB-57DB98B1862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 err="1"/>
              <a:t>Graphs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9D0840C-A2F6-D259-A2DF-F8D20ABB1C3D}"/>
              </a:ext>
            </a:extLst>
          </p:cNvPr>
          <p:cNvSpPr txBox="1"/>
          <p:nvPr/>
        </p:nvSpPr>
        <p:spPr>
          <a:xfrm>
            <a:off x="753532" y="5198823"/>
            <a:ext cx="32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6237738-B5F8-0C74-66F2-D5995CCD0258}"/>
              </a:ext>
            </a:extLst>
          </p:cNvPr>
          <p:cNvSpPr txBox="1"/>
          <p:nvPr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FDC1CA-9A52-91AA-7416-8428C81B482D}"/>
              </a:ext>
            </a:extLst>
          </p:cNvPr>
          <p:cNvSpPr txBox="1"/>
          <p:nvPr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20719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7D9CEC8-F10E-663B-EE54-208CC886D8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afbeelding 3">
            <a:extLst>
              <a:ext uri="{FF2B5EF4-FFF2-40B4-BE49-F238E27FC236}">
                <a16:creationId xmlns:a16="http://schemas.microsoft.com/office/drawing/2014/main" id="{F4B5432D-1AD5-E0CB-3568-560657F2A251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11151"/>
          <a:stretch/>
        </p:blipFill>
        <p:spPr>
          <a:xfrm>
            <a:off x="6096000" y="932567"/>
            <a:ext cx="6096000" cy="522079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CED9BF9-323B-8BC1-DE88-8695962DC713}"/>
              </a:ext>
            </a:extLst>
          </p:cNvPr>
          <p:cNvSpPr txBox="1">
            <a:spLocks/>
          </p:cNvSpPr>
          <p:nvPr/>
        </p:nvSpPr>
        <p:spPr>
          <a:xfrm>
            <a:off x="673105" y="1272636"/>
            <a:ext cx="5359400" cy="10734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>
                <a:solidFill>
                  <a:schemeClr val="bg1"/>
                </a:solidFill>
              </a:rPr>
              <a:t>Here's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title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371394F-1FBC-AB5B-7C2B-C0D9238E6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comes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explanatory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C52FE4A-D95C-6760-BA97-D5103C4FF2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1879" y="931333"/>
            <a:ext cx="6080120" cy="3173613"/>
          </a:xfrm>
        </p:spPr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8B9951-FD44-FEE2-1863-23F8880B1BA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summary</a:t>
            </a:r>
          </a:p>
        </p:txBody>
      </p:sp>
      <p:pic>
        <p:nvPicPr>
          <p:cNvPr id="8" name="Tijdelijke aanduiding voor afbeelding 6">
            <a:extLst>
              <a:ext uri="{FF2B5EF4-FFF2-40B4-BE49-F238E27FC236}">
                <a16:creationId xmlns:a16="http://schemas.microsoft.com/office/drawing/2014/main" id="{DBB5EBF8-EBB9-A2AD-7FAD-9CA8DEFD1ED2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19813"/>
          <a:stretch/>
        </p:blipFill>
        <p:spPr>
          <a:xfrm>
            <a:off x="0" y="931333"/>
            <a:ext cx="6095999" cy="31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9">
            <a:extLst>
              <a:ext uri="{FF2B5EF4-FFF2-40B4-BE49-F238E27FC236}">
                <a16:creationId xmlns:a16="http://schemas.microsoft.com/office/drawing/2014/main" id="{D4A065D8-9AC1-6970-A9F1-102144BD9CA1}"/>
              </a:ext>
            </a:extLst>
          </p:cNvPr>
          <p:cNvSpPr txBox="1">
            <a:spLocks/>
          </p:cNvSpPr>
          <p:nvPr/>
        </p:nvSpPr>
        <p:spPr>
          <a:xfrm>
            <a:off x="671513" y="2211572"/>
            <a:ext cx="10744200" cy="3965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err="1"/>
              <a:t>This</a:t>
            </a:r>
            <a:r>
              <a:rPr lang="nl-NL" dirty="0"/>
              <a:t> page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partners</a:t>
            </a:r>
          </a:p>
        </p:txBody>
      </p:sp>
    </p:spTree>
    <p:extLst>
      <p:ext uri="{BB962C8B-B14F-4D97-AF65-F5344CB8AC3E}">
        <p14:creationId xmlns:p14="http://schemas.microsoft.com/office/powerpoint/2010/main" val="32855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EC752AA-7732-8736-0CC8-ED6C782034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Vidunt asimus es quo quis earum voloriorem volore pos esti </a:t>
            </a:r>
            <a:br>
              <a:rPr lang="nl-NL"/>
            </a:br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  <a:p>
            <a:r>
              <a:rPr lang="nl-NL"/>
              <a:t>Voque laborunti recus, cus, odio bla doluptaquodi quo delitatendus ea volupis ex est volest et libus, aut as voloriti dici tem aspit pliae consecae idendam, exceperro ipiscitia voloren diorrov iducia </a:t>
            </a:r>
          </a:p>
          <a:p>
            <a:r>
              <a:rPr lang="nl-NL"/>
              <a:t>Ex ea quas et volorporem que laborunti recus, cus, odio bla doluptaquodi quo.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920278-C49D-D577-35B2-25555732E4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title</a:t>
            </a:r>
            <a:r>
              <a:rPr lang="nl-NL" dirty="0"/>
              <a:t> starts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831880-1896-9E29-C676-F91A2F80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33" y="1693333"/>
            <a:ext cx="2252134" cy="22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53E630D4-5054-BB4C-2B0F-793FA2B5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4" y="990027"/>
            <a:ext cx="10742609" cy="1089306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Text</a:t>
            </a:r>
            <a:r>
              <a:rPr lang="nl-NL" dirty="0"/>
              <a:t> over 2 columns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82ABD-0879-1D02-3681-0A8D5F5D6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Vidunt asimus es quo quis earum voloriorem 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99C212-7AE6-3922-F5EF-C39321075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Pudipsanda volest, et libus, aut as Hier begint de tekst Vidunt asimus es quo quis earum voloriorem </a:t>
            </a:r>
          </a:p>
          <a:p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 citia voloren diorrov iducia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1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2C183-2D66-037D-14C7-BB4C4AB535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/>
              <a:t>Graphs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DF76943-1B05-BFB9-82BC-ABC45A5BA491}"/>
              </a:ext>
            </a:extLst>
          </p:cNvPr>
          <p:cNvSpPr txBox="1"/>
          <p:nvPr/>
        </p:nvSpPr>
        <p:spPr>
          <a:xfrm>
            <a:off x="753532" y="5198823"/>
            <a:ext cx="322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text. </a:t>
            </a:r>
          </a:p>
          <a:p>
            <a:r>
              <a:rPr lang="nl-NL" sz="140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D08B732-F562-9E18-D77F-D18DB493012F}"/>
              </a:ext>
            </a:extLst>
          </p:cNvPr>
          <p:cNvSpPr txBox="1"/>
          <p:nvPr/>
        </p:nvSpPr>
        <p:spPr>
          <a:xfrm>
            <a:off x="4394199" y="5198824"/>
            <a:ext cx="3361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6B800C8-8963-9B68-C212-112BC2DC1504}"/>
              </a:ext>
            </a:extLst>
          </p:cNvPr>
          <p:cNvSpPr txBox="1"/>
          <p:nvPr/>
        </p:nvSpPr>
        <p:spPr>
          <a:xfrm>
            <a:off x="8051798" y="5198826"/>
            <a:ext cx="33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Here comes an 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32879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8BF2FB6-A17B-2699-76CB-F760876FE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comes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explanatory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pic>
        <p:nvPicPr>
          <p:cNvPr id="3" name="Tijdelijke aanduiding voor afbeelding 3">
            <a:extLst>
              <a:ext uri="{FF2B5EF4-FFF2-40B4-BE49-F238E27FC236}">
                <a16:creationId xmlns:a16="http://schemas.microsoft.com/office/drawing/2014/main" id="{9B0F8DC3-9534-8DF8-C7A3-738C2D2F9950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11151"/>
          <a:stretch/>
        </p:blipFill>
        <p:spPr>
          <a:xfrm>
            <a:off x="6096000" y="932567"/>
            <a:ext cx="6096000" cy="522079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D474292-29F9-A0DF-E345-3478244D5CDA}"/>
              </a:ext>
            </a:extLst>
          </p:cNvPr>
          <p:cNvSpPr txBox="1">
            <a:spLocks/>
          </p:cNvSpPr>
          <p:nvPr/>
        </p:nvSpPr>
        <p:spPr>
          <a:xfrm>
            <a:off x="673105" y="1272636"/>
            <a:ext cx="5359400" cy="107344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rgbClr val="009C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>
                <a:solidFill>
                  <a:schemeClr val="bg1"/>
                </a:solidFill>
              </a:rPr>
              <a:t>Here's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title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371394F-1FBC-AB5B-7C2B-C0D9238E6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comes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explanatory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26D03C9D-ADB7-83C3-0E3A-8361DA26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1879" y="931333"/>
            <a:ext cx="6080120" cy="3173613"/>
          </a:xfrm>
        </p:spPr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8B9951-FD44-FEE2-1863-23F8880B1BA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summary</a:t>
            </a:r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87B7C979-06DC-B2C9-3165-45177CEFB023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19813"/>
          <a:stretch/>
        </p:blipFill>
        <p:spPr>
          <a:xfrm>
            <a:off x="0" y="931333"/>
            <a:ext cx="6095999" cy="31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9">
            <a:extLst>
              <a:ext uri="{FF2B5EF4-FFF2-40B4-BE49-F238E27FC236}">
                <a16:creationId xmlns:a16="http://schemas.microsoft.com/office/drawing/2014/main" id="{5FD4E97B-3DCC-3664-313A-03BD6507D3C6}"/>
              </a:ext>
            </a:extLst>
          </p:cNvPr>
          <p:cNvSpPr txBox="1">
            <a:spLocks/>
          </p:cNvSpPr>
          <p:nvPr/>
        </p:nvSpPr>
        <p:spPr>
          <a:xfrm>
            <a:off x="671513" y="2425655"/>
            <a:ext cx="10744200" cy="37513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err="1"/>
              <a:t>This</a:t>
            </a:r>
            <a:r>
              <a:rPr lang="nl-NL" dirty="0"/>
              <a:t> page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partners</a:t>
            </a:r>
          </a:p>
        </p:txBody>
      </p:sp>
    </p:spTree>
    <p:extLst>
      <p:ext uri="{BB962C8B-B14F-4D97-AF65-F5344CB8AC3E}">
        <p14:creationId xmlns:p14="http://schemas.microsoft.com/office/powerpoint/2010/main" val="14918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93D80D-9243-1369-6D55-890CDE39A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 b="39792"/>
          <a:stretch/>
        </p:blipFill>
        <p:spPr>
          <a:xfrm>
            <a:off x="0" y="2412000"/>
            <a:ext cx="12192000" cy="4464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A9FEC3-CC8C-8FE6-D1DC-228756520A19}"/>
              </a:ext>
            </a:extLst>
          </p:cNvPr>
          <p:cNvSpPr txBox="1"/>
          <p:nvPr/>
        </p:nvSpPr>
        <p:spPr>
          <a:xfrm>
            <a:off x="1762921" y="1583911"/>
            <a:ext cx="8666155" cy="80578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nl-NL" sz="4000" b="0" i="0" u="none" strike="noStrike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nl-NL" sz="4000" dirty="0" err="1">
                <a:solidFill>
                  <a:schemeClr val="bg1"/>
                </a:solidFill>
                <a:effectLst/>
                <a:latin typeface="+mj-lt"/>
              </a:rPr>
              <a:t>mproving</a:t>
            </a:r>
            <a:r>
              <a:rPr lang="nl-NL" sz="4000" dirty="0">
                <a:solidFill>
                  <a:schemeClr val="bg1"/>
                </a:solidFill>
                <a:effectLst/>
                <a:latin typeface="+mj-lt"/>
              </a:rPr>
              <a:t> health </a:t>
            </a:r>
            <a:r>
              <a:rPr lang="nl-NL" sz="4000" dirty="0" err="1">
                <a:solidFill>
                  <a:schemeClr val="bg1"/>
                </a:solidFill>
                <a:effectLst/>
                <a:latin typeface="+mj-lt"/>
              </a:rPr>
              <a:t>across</a:t>
            </a:r>
            <a:r>
              <a:rPr lang="nl-NL" sz="40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effectLst/>
                <a:latin typeface="+mj-lt"/>
              </a:rPr>
              <a:t>the</a:t>
            </a:r>
            <a:r>
              <a:rPr lang="nl-NL" sz="40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nl-NL" sz="4000" dirty="0" err="1">
                <a:solidFill>
                  <a:schemeClr val="bg1"/>
                </a:solidFill>
                <a:effectLst/>
                <a:latin typeface="+mj-lt"/>
              </a:rPr>
              <a:t>lifecycle</a:t>
            </a:r>
            <a:endParaRPr lang="nl-NL" sz="4000" dirty="0">
              <a:solidFill>
                <a:schemeClr val="bg1"/>
              </a:solidFill>
              <a:effectLst/>
              <a:latin typeface="+mj-lt"/>
            </a:endParaRPr>
          </a:p>
          <a:p>
            <a:pPr algn="ctr"/>
            <a:endParaRPr lang="nl-NL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EC752AA-7732-8736-0CC8-ED6C782034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Vidunt asimus es quo quis earum voloriorem volore pos esti </a:t>
            </a:r>
            <a:br>
              <a:rPr lang="nl-NL"/>
            </a:br>
            <a:r>
              <a:rPr lang="nl-NL"/>
              <a:t>rem ipsanihicia volore pos esti non rehenis sitatur?</a:t>
            </a:r>
          </a:p>
          <a:p>
            <a:r>
              <a:rPr lang="nl-NL"/>
              <a:t>Pudipsanda volest, et libus, aut as voloriti dici tem aspit pliae </a:t>
            </a:r>
            <a:br>
              <a:rPr lang="nl-NL"/>
            </a:br>
            <a:r>
              <a:rPr lang="nl-NL"/>
              <a:t>consecae idendam, exceperro ipiscitia voloren diorrov iducia </a:t>
            </a:r>
          </a:p>
          <a:p>
            <a:r>
              <a:rPr lang="nl-NL"/>
              <a:t>Voque laborunti recus, cus, odio bla doluptaquodi quo delitatendus ea volupis ex est volest et libus, aut as voloriti dici tem aspit pliae consecae idendam, exceperro ipiscitia voloren diorrov iducia </a:t>
            </a:r>
          </a:p>
          <a:p>
            <a:r>
              <a:rPr lang="nl-NL"/>
              <a:t>Ex ea quas et volorporem que laborunti recus, cus, odio bla doluptaquodi quo.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920278-C49D-D577-35B2-25555732E4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title</a:t>
            </a:r>
            <a:r>
              <a:rPr lang="nl-NL" dirty="0"/>
              <a:t> starts </a:t>
            </a:r>
            <a:r>
              <a:rPr lang="nl-NL" dirty="0" err="1"/>
              <a:t>here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831880-1896-9E29-C676-F91A2F80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33" y="1693333"/>
            <a:ext cx="2252134" cy="22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_Algemeen.potx" id="{ADA6206F-D397-48FD-85F7-9CDA7D92A1DC}" vid="{8631CC6D-78C6-497A-995C-9E647306175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AmsterdamUMC_Algemeen</Template>
  <TotalTime>1114</TotalTime>
  <Words>468</Words>
  <Application>Microsoft Macintosh PowerPoint</Application>
  <PresentationFormat>Breedbeeld</PresentationFormat>
  <Paragraphs>43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Kantoorthema</vt:lpstr>
      <vt:lpstr>PowerPoint-presentatie</vt:lpstr>
      <vt:lpstr>The title starts here</vt:lpstr>
      <vt:lpstr>Text over 2 columns</vt:lpstr>
      <vt:lpstr>Graphs</vt:lpstr>
      <vt:lpstr>PowerPoint-presentatie</vt:lpstr>
      <vt:lpstr>PowerPoint-presentatie</vt:lpstr>
      <vt:lpstr>PowerPoint-presentatie</vt:lpstr>
      <vt:lpstr>PowerPoint-presentatie</vt:lpstr>
      <vt:lpstr>The title starts here</vt:lpstr>
      <vt:lpstr>Text over 2 columns</vt:lpstr>
      <vt:lpstr>Graphs</vt:lpstr>
      <vt:lpstr>PowerPoint-presentatie</vt:lpstr>
      <vt:lpstr>PowerPoint-presentatie</vt:lpstr>
      <vt:lpstr>PowerPoint-presentatie</vt:lpstr>
    </vt:vector>
  </TitlesOfParts>
  <Company>VUmc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Bogers, l.j. (Leanne)</dc:creator>
  <cp:lastModifiedBy>Gerda Lieftink</cp:lastModifiedBy>
  <cp:revision>190</cp:revision>
  <dcterms:created xsi:type="dcterms:W3CDTF">2020-01-06T09:53:58Z</dcterms:created>
  <dcterms:modified xsi:type="dcterms:W3CDTF">2024-06-19T12:36:22Z</dcterms:modified>
</cp:coreProperties>
</file>