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10691813" cy="75596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4" userDrawn="1">
          <p15:clr>
            <a:srgbClr val="A4A3A4"/>
          </p15:clr>
        </p15:guide>
        <p15:guide id="2" orient="horz" pos="1254" userDrawn="1">
          <p15:clr>
            <a:srgbClr val="A4A3A4"/>
          </p15:clr>
        </p15:guide>
        <p15:guide id="3" orient="horz" pos="501" userDrawn="1">
          <p15:clr>
            <a:srgbClr val="A4A3A4"/>
          </p15:clr>
        </p15:guide>
        <p15:guide id="4" orient="horz" pos="821" userDrawn="1">
          <p15:clr>
            <a:srgbClr val="A4A3A4"/>
          </p15:clr>
        </p15:guide>
        <p15:guide id="5" orient="horz" pos="883" userDrawn="1">
          <p15:clr>
            <a:srgbClr val="A4A3A4"/>
          </p15:clr>
        </p15:guide>
        <p15:guide id="6" orient="horz" pos="1098" userDrawn="1">
          <p15:clr>
            <a:srgbClr val="A4A3A4"/>
          </p15:clr>
        </p15:guide>
        <p15:guide id="7" pos="844" userDrawn="1">
          <p15:clr>
            <a:srgbClr val="A4A3A4"/>
          </p15:clr>
        </p15:guide>
        <p15:guide id="8" pos="6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893"/>
    <a:srgbClr val="FFFFFF"/>
    <a:srgbClr val="009CB4"/>
    <a:srgbClr val="7030A0"/>
    <a:srgbClr val="810000"/>
    <a:srgbClr val="3A246F"/>
    <a:srgbClr val="00AAF0"/>
    <a:srgbClr val="008C50"/>
    <a:srgbClr val="000000"/>
    <a:srgbClr val="7A3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4624"/>
  </p:normalViewPr>
  <p:slideViewPr>
    <p:cSldViewPr>
      <p:cViewPr varScale="1">
        <p:scale>
          <a:sx n="119" d="100"/>
          <a:sy n="119" d="100"/>
        </p:scale>
        <p:origin x="1320" y="114"/>
      </p:cViewPr>
      <p:guideLst>
        <p:guide orient="horz" pos="4464"/>
        <p:guide orient="horz" pos="1254"/>
        <p:guide orient="horz" pos="501"/>
        <p:guide orient="horz" pos="821"/>
        <p:guide orient="horz" pos="883"/>
        <p:guide orient="horz" pos="1098"/>
        <p:guide pos="844"/>
        <p:guide pos="6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2303FC-49A5-7046-95A4-0B0D6E2CC349}"/>
              </a:ext>
            </a:extLst>
          </p:cNvPr>
          <p:cNvSpPr/>
          <p:nvPr userDrawn="1"/>
        </p:nvSpPr>
        <p:spPr bwMode="auto">
          <a:xfrm>
            <a:off x="-1191" y="481141"/>
            <a:ext cx="10693004" cy="1930543"/>
          </a:xfrm>
          <a:prstGeom prst="rect">
            <a:avLst/>
          </a:prstGeom>
          <a:solidFill>
            <a:srgbClr val="6948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107429"/>
            <a:ext cx="2160240" cy="60070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3947889-39D6-DA9E-8B1D-C36B95C30D51}"/>
              </a:ext>
            </a:extLst>
          </p:cNvPr>
          <p:cNvSpPr txBox="1"/>
          <p:nvPr userDrawn="1"/>
        </p:nvSpPr>
        <p:spPr>
          <a:xfrm>
            <a:off x="-2381" y="869320"/>
            <a:ext cx="10694194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Cardiovascular Sciences</a:t>
            </a:r>
          </a:p>
        </p:txBody>
      </p:sp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771391" rtl="0" eaLnBrk="1" fontAlgn="base" hangingPunct="1">
        <a:spcBef>
          <a:spcPct val="0"/>
        </a:spcBef>
        <a:spcAft>
          <a:spcPct val="0"/>
        </a:spcAft>
        <a:defRPr lang="nl-NL" sz="2122">
          <a:solidFill>
            <a:schemeClr val="tx1"/>
          </a:solidFill>
          <a:latin typeface="+mj-lt"/>
          <a:ea typeface="+mj-ea"/>
          <a:cs typeface="+mj-cs"/>
        </a:defRPr>
      </a:lvl1pPr>
      <a:lvl2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27092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54185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981277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08369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990">
          <a:solidFill>
            <a:schemeClr val="tx1"/>
          </a:solidFill>
          <a:latin typeface="+mn-lt"/>
          <a:ea typeface="+mn-ea"/>
          <a:cs typeface="+mn-cs"/>
        </a:defRPr>
      </a:lvl1pPr>
      <a:lvl2pPr marL="409836" indent="-205480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2pPr>
      <a:lvl3pPr marL="611947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817427" indent="-200988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4pPr>
      <a:lvl5pPr marL="1020661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5pPr>
      <a:lvl6pPr marL="1349255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6pPr>
      <a:lvl7pPr marL="1676348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7pPr>
      <a:lvl8pPr marL="2003440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8pPr>
      <a:lvl9pPr marL="2330532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7092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5418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81277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308369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35461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62553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8964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616738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9362" y="3232643"/>
            <a:ext cx="9793088" cy="4135434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694893"/>
                </a:solidFill>
                <a:latin typeface="Trebuchet MS" charset="0"/>
              </a:rPr>
              <a:t>Introduction</a:t>
            </a:r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694893"/>
                </a:solidFill>
                <a:latin typeface="Trebuchet MS" charset="0"/>
              </a:rPr>
              <a:t>Results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/>
            </a:r>
            <a:br>
              <a:rPr lang="nl-NL" sz="900" dirty="0" err="1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694893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694893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694893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694893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5121" name="Picture 8" descr="Grafieke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789919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3646F1E-E95A-DB00-7950-AF9913957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10" b="50000"/>
          <a:stretch/>
        </p:blipFill>
        <p:spPr>
          <a:xfrm>
            <a:off x="449363" y="3204000"/>
            <a:ext cx="4845478" cy="1224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9362" y="1245763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Titel: </a:t>
            </a:r>
            <a:r>
              <a:rPr lang="nl-NL" sz="2400" dirty="0" err="1">
                <a:solidFill>
                  <a:schemeClr val="bg1"/>
                </a:solidFill>
              </a:rPr>
              <a:t>Ihil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earchita</a:t>
            </a:r>
            <a:r>
              <a:rPr lang="nl-NL" sz="2400" dirty="0">
                <a:solidFill>
                  <a:schemeClr val="bg1"/>
                </a:solidFill>
              </a:rPr>
              <a:t> a </a:t>
            </a:r>
            <a:r>
              <a:rPr lang="nl-NL" sz="2400" dirty="0" err="1">
                <a:solidFill>
                  <a:schemeClr val="bg1"/>
                </a:solidFill>
              </a:rPr>
              <a:t>voluptae</a:t>
            </a:r>
            <a:r>
              <a:rPr lang="nl-NL" sz="2400" dirty="0">
                <a:solidFill>
                  <a:schemeClr val="bg1"/>
                </a:solidFill>
              </a:rPr>
              <a:t> con </a:t>
            </a:r>
            <a:r>
              <a:rPr lang="nl-NL" sz="2400" dirty="0" err="1">
                <a:solidFill>
                  <a:schemeClr val="bg1"/>
                </a:solidFill>
              </a:rPr>
              <a:t>aut</a:t>
            </a:r>
            <a:r>
              <a:rPr lang="nl-NL" sz="2400">
                <a:solidFill>
                  <a:schemeClr val="bg1"/>
                </a:solidFill>
              </a:rPr>
              <a:t> fugit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dirty="0" err="1">
                <a:solidFill>
                  <a:schemeClr val="bg1"/>
                </a:solidFill>
              </a:rPr>
              <a:t>unt</a:t>
            </a:r>
            <a:r>
              <a:rPr lang="nl-NL" sz="2400">
                <a:solidFill>
                  <a:schemeClr val="bg1"/>
                </a:solidFill>
              </a:rPr>
              <a:t>omig apples </a:t>
            </a:r>
            <a:r>
              <a:rPr lang="nl-NL" sz="2400" dirty="0" err="1">
                <a:solidFill>
                  <a:schemeClr val="bg1"/>
                </a:solidFill>
              </a:rPr>
              <a:t>endipiciis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ini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coratem</a:t>
            </a:r>
            <a:r>
              <a:rPr lang="nl-NL" sz="2400">
                <a:solidFill>
                  <a:schemeClr val="bg1"/>
                </a:solidFill>
              </a:rPr>
              <a:t> est </a:t>
            </a:r>
            <a:r>
              <a:rPr lang="nl-NL" sz="2400" dirty="0" err="1">
                <a:solidFill>
                  <a:schemeClr val="bg1"/>
                </a:solidFill>
              </a:rPr>
              <a:t>modis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aliquatem</a:t>
            </a:r>
            <a:r>
              <a:rPr lang="nl-NL" sz="2400">
                <a:solidFill>
                  <a:schemeClr val="bg1"/>
                </a:solidFill>
              </a:rPr>
              <a:t>.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lvl="0" algn="ctr"/>
            <a:r>
              <a:rPr lang="nl-NL" sz="1200" noProof="0" dirty="0">
                <a:solidFill>
                  <a:schemeClr val="bg1"/>
                </a:solidFill>
              </a:rPr>
              <a:t>Ment </a:t>
            </a:r>
            <a:r>
              <a:rPr lang="nl-NL" sz="1200" noProof="0" dirty="0" err="1">
                <a:solidFill>
                  <a:schemeClr val="bg1"/>
                </a:solidFill>
              </a:rPr>
              <a:t>am</a:t>
            </a:r>
            <a:r>
              <a:rPr lang="nl-NL" sz="1200" noProof="0" dirty="0">
                <a:solidFill>
                  <a:schemeClr val="bg1"/>
                </a:solidFill>
              </a:rPr>
              <a:t> re </a:t>
            </a:r>
            <a:r>
              <a:rPr lang="nl-NL" sz="1200" noProof="0" dirty="0" err="1">
                <a:solidFill>
                  <a:schemeClr val="bg1"/>
                </a:solidFill>
              </a:rPr>
              <a:t>conseditatur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dolupta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iniatur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adit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eost</a:t>
            </a:r>
            <a:r>
              <a:rPr lang="nl-NL" sz="1200" noProof="0" dirty="0">
                <a:solidFill>
                  <a:schemeClr val="bg1"/>
                </a:solidFill>
              </a:rPr>
              <a:t> que </a:t>
            </a:r>
            <a:r>
              <a:rPr lang="nl-NL" sz="1200" noProof="0" err="1">
                <a:solidFill>
                  <a:schemeClr val="bg1"/>
                </a:solidFill>
              </a:rPr>
              <a:t>inis</a:t>
            </a:r>
            <a:r>
              <a:rPr lang="nl-NL" sz="1200" noProof="0">
                <a:solidFill>
                  <a:schemeClr val="bg1"/>
                </a:solidFill>
              </a:rPr>
              <a:t> veris </a:t>
            </a:r>
            <a:r>
              <a:rPr lang="nl-NL" sz="1200" noProof="0" dirty="0" err="1">
                <a:solidFill>
                  <a:schemeClr val="bg1"/>
                </a:solidFill>
              </a:rPr>
              <a:t>volore</a:t>
            </a:r>
            <a:r>
              <a:rPr lang="nl-NL" sz="1200" noProof="0" dirty="0">
                <a:solidFill>
                  <a:schemeClr val="bg1"/>
                </a:solidFill>
              </a:rPr>
              <a:t> cor.</a:t>
            </a:r>
          </a:p>
        </p:txBody>
      </p:sp>
      <p:grpSp>
        <p:nvGrpSpPr>
          <p:cNvPr id="11" name="Groeperen 10"/>
          <p:cNvGrpSpPr/>
          <p:nvPr/>
        </p:nvGrpSpPr>
        <p:grpSpPr>
          <a:xfrm>
            <a:off x="8175160" y="6212962"/>
            <a:ext cx="1995282" cy="646331"/>
            <a:chOff x="8298234" y="6043361"/>
            <a:chExt cx="1781851" cy="508470"/>
          </a:xfrm>
        </p:grpSpPr>
        <p:sp>
          <p:nvSpPr>
            <p:cNvPr id="9" name="Tekstvak 8"/>
            <p:cNvSpPr txBox="1">
              <a:spLocks noChangeAspect="1"/>
            </p:cNvSpPr>
            <p:nvPr/>
          </p:nvSpPr>
          <p:spPr>
            <a:xfrm>
              <a:off x="8298234" y="6043361"/>
              <a:ext cx="1781851" cy="508470"/>
            </a:xfrm>
            <a:prstGeom prst="rect">
              <a:avLst/>
            </a:prstGeom>
            <a:noFill/>
          </p:spPr>
          <p:txBody>
            <a:bodyPr wrap="squar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2E544DD5-D38A-E2D3-EC4B-48524FB3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81B8071-6851-F4CF-3269-2F440827A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EB48471B-73AC-A935-356D-1CB2D428C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1" y="4471025"/>
            <a:ext cx="4845478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800" kern="0" dirty="0">
                <a:solidFill>
                  <a:srgbClr val="694893"/>
                </a:solidFill>
              </a:rPr>
              <a:t>A healthy heart for all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2B30C96-6C7C-0D15-D62C-DE2E08BC048E}"/>
              </a:ext>
            </a:extLst>
          </p:cNvPr>
          <p:cNvSpPr txBox="1"/>
          <p:nvPr/>
        </p:nvSpPr>
        <p:spPr>
          <a:xfrm>
            <a:off x="7971206" y="5296634"/>
            <a:ext cx="1335140" cy="123111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2F922D-8D92-9789-FC4C-45830D0EE73B}"/>
              </a:ext>
            </a:extLst>
          </p:cNvPr>
          <p:cNvSpPr txBox="1"/>
          <p:nvPr/>
        </p:nvSpPr>
        <p:spPr>
          <a:xfrm>
            <a:off x="449362" y="3232643"/>
            <a:ext cx="9793088" cy="3715546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r>
              <a:rPr lang="nl-NL" sz="1200" dirty="0" err="1">
                <a:solidFill>
                  <a:srgbClr val="694893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694893"/>
                </a:solidFill>
                <a:latin typeface="Trebuchet MS" charset="0"/>
              </a:rPr>
              <a:t>Result</a:t>
            </a:r>
            <a:endParaRPr lang="nl-NL" sz="1200">
              <a:solidFill>
                <a:srgbClr val="694893"/>
              </a:solidFill>
              <a:latin typeface="Trebuchet MS" charset="0"/>
            </a:endParaRP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694893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694893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694893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694893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3C9AB5-2295-79B4-6B7B-4DDA61F5E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1245763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lang="nl-NL" sz="2122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27092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54185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981277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08369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>
                <a:solidFill>
                  <a:schemeClr val="bg1"/>
                </a:solidFill>
              </a:rPr>
              <a:t> 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>
                <a:solidFill>
                  <a:schemeClr val="bg1"/>
                </a:solidFill>
              </a:rPr>
              <a:t>omig apples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coratem</a:t>
            </a:r>
            <a:r>
              <a:rPr lang="nl-NL" sz="2400" kern="0">
                <a:solidFill>
                  <a:schemeClr val="bg1"/>
                </a:solidFill>
              </a:rPr>
              <a:t> est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aliquatem</a:t>
            </a:r>
            <a:r>
              <a:rPr lang="nl-NL" sz="2400" kern="0">
                <a:solidFill>
                  <a:schemeClr val="bg1"/>
                </a:solidFill>
              </a:rPr>
              <a:t>.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D9AB07-8A7A-7C63-FD1E-15E4920AD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99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409836" indent="-205480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2pPr>
            <a:lvl3pPr marL="611947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817427" indent="-200988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020661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349255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6pPr>
            <a:lvl7pPr marL="1676348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7pPr>
            <a:lvl8pPr marL="2003440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8pPr>
            <a:lvl9pPr marL="2330532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200" kern="0" dirty="0">
                <a:solidFill>
                  <a:schemeClr val="bg1"/>
                </a:solidFill>
              </a:rPr>
              <a:t>Ment </a:t>
            </a:r>
            <a:r>
              <a:rPr lang="nl-NL" sz="1200" kern="0" dirty="0" err="1">
                <a:solidFill>
                  <a:schemeClr val="bg1"/>
                </a:solidFill>
              </a:rPr>
              <a:t>am</a:t>
            </a:r>
            <a:r>
              <a:rPr lang="nl-NL" sz="1200" kern="0" dirty="0">
                <a:solidFill>
                  <a:schemeClr val="bg1"/>
                </a:solidFill>
              </a:rPr>
              <a:t> re </a:t>
            </a:r>
            <a:r>
              <a:rPr lang="nl-NL" sz="1200" kern="0" dirty="0" err="1">
                <a:solidFill>
                  <a:schemeClr val="bg1"/>
                </a:solidFill>
              </a:rPr>
              <a:t>conseditatur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dolupta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iniatur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adit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eost</a:t>
            </a:r>
            <a:r>
              <a:rPr lang="nl-NL" sz="1200" kern="0" dirty="0">
                <a:solidFill>
                  <a:schemeClr val="bg1"/>
                </a:solidFill>
              </a:rPr>
              <a:t> que </a:t>
            </a:r>
            <a:r>
              <a:rPr lang="nl-NL" sz="1200" kern="0" err="1">
                <a:solidFill>
                  <a:schemeClr val="bg1"/>
                </a:solidFill>
              </a:rPr>
              <a:t>inis</a:t>
            </a:r>
            <a:r>
              <a:rPr lang="nl-NL" sz="1200" kern="0">
                <a:solidFill>
                  <a:schemeClr val="bg1"/>
                </a:solidFill>
              </a:rPr>
              <a:t> veris </a:t>
            </a:r>
            <a:r>
              <a:rPr lang="nl-NL" sz="1200" kern="0" dirty="0" err="1">
                <a:solidFill>
                  <a:schemeClr val="bg1"/>
                </a:solidFill>
              </a:rPr>
              <a:t>volore</a:t>
            </a:r>
            <a:r>
              <a:rPr lang="nl-NL" sz="1200" kern="0" dirty="0">
                <a:solidFill>
                  <a:schemeClr val="bg1"/>
                </a:solidFill>
              </a:rPr>
              <a:t> cor.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01FA04-CFDE-BF2E-D2B2-83032CC5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376C4E-F87D-B7C0-E9DC-D18825744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pic>
        <p:nvPicPr>
          <p:cNvPr id="7" name="Picture 8" descr="Grafieken.pdf">
            <a:extLst>
              <a:ext uri="{FF2B5EF4-FFF2-40B4-BE49-F238E27FC236}">
                <a16:creationId xmlns:a16="http://schemas.microsoft.com/office/drawing/2014/main" id="{02547C88-55F3-C470-211A-B32DF433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285863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eren 10">
            <a:extLst>
              <a:ext uri="{FF2B5EF4-FFF2-40B4-BE49-F238E27FC236}">
                <a16:creationId xmlns:a16="http://schemas.microsoft.com/office/drawing/2014/main" id="{E50801FD-4333-FE56-FA8D-4782731EB9A4}"/>
              </a:ext>
            </a:extLst>
          </p:cNvPr>
          <p:cNvGrpSpPr/>
          <p:nvPr/>
        </p:nvGrpSpPr>
        <p:grpSpPr>
          <a:xfrm>
            <a:off x="8175159" y="6162411"/>
            <a:ext cx="1893271" cy="646331"/>
            <a:chOff x="8298234" y="6043361"/>
            <a:chExt cx="1690752" cy="508470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5A75FC9-D948-21C4-6226-665B01E7E2C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298234" y="6043361"/>
              <a:ext cx="1690752" cy="508470"/>
            </a:xfrm>
            <a:prstGeom prst="rect">
              <a:avLst/>
            </a:prstGeom>
            <a:noFill/>
          </p:spPr>
          <p:txBody>
            <a:bodyPr wrap="non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CC7F54C-4635-0C2C-AA5F-84F7D2ECA87D}"/>
                </a:ext>
              </a:extLst>
            </p:cNvPr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996421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msterdam UMC februari 2023">
      <a:dk1>
        <a:srgbClr val="000000"/>
      </a:dk1>
      <a:lt1>
        <a:srgbClr val="FFFFFF"/>
      </a:lt1>
      <a:dk2>
        <a:srgbClr val="1A1918"/>
      </a:dk2>
      <a:lt2>
        <a:srgbClr val="D6E0EB"/>
      </a:lt2>
      <a:accent1>
        <a:srgbClr val="1D9A78"/>
      </a:accent1>
      <a:accent2>
        <a:srgbClr val="FF7C2B"/>
      </a:accent2>
      <a:accent3>
        <a:srgbClr val="36AFCE"/>
      </a:accent3>
      <a:accent4>
        <a:srgbClr val="FFDE2B"/>
      </a:accent4>
      <a:accent5>
        <a:srgbClr val="694892"/>
      </a:accent5>
      <a:accent6>
        <a:srgbClr val="D3D700"/>
      </a:accent6>
      <a:hlink>
        <a:srgbClr val="00AAF0"/>
      </a:hlink>
      <a:folHlink>
        <a:srgbClr val="FF7C2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B4FD74016CE47A05B7DCB3C9030C6" ma:contentTypeVersion="10" ma:contentTypeDescription="Een nieuw document maken." ma:contentTypeScope="" ma:versionID="56e8f1948dff9f934cf130fa841151ff">
  <xsd:schema xmlns:xsd="http://www.w3.org/2001/XMLSchema" xmlns:xs="http://www.w3.org/2001/XMLSchema" xmlns:p="http://schemas.microsoft.com/office/2006/metadata/properties" xmlns:ns2="dcad34c4-4e96-4388-83ef-c38574aac175" xmlns:ns3="c7a674f8-b4a7-4176-83d9-51c8217fc5c8" targetNamespace="http://schemas.microsoft.com/office/2006/metadata/properties" ma:root="true" ma:fieldsID="ae2331e9e50acdefdb42122b91c99765" ns2:_="" ns3:_="">
    <xsd:import namespace="dcad34c4-4e96-4388-83ef-c38574aac17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d34c4-4e96-4388-83ef-c38574aac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ad34c4-4e96-4388-83ef-c38574aac17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1B6CCB-1682-4496-A853-1D98D69A5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d34c4-4e96-4388-83ef-c38574aac175"/>
    <ds:schemaRef ds:uri="c7a674f8-b4a7-4176-83d9-51c8217fc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DF8A0F-7D50-44A0-87F6-5DE310912CBB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cad34c4-4e96-4388-83ef-c38574aac175"/>
    <ds:schemaRef ds:uri="http://schemas.microsoft.com/office/infopath/2007/PartnerControls"/>
    <ds:schemaRef ds:uri="c7a674f8-b4a7-4176-83d9-51c8217fc5c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888864-7926-46AF-9C2D-EF3D7C7BDC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vumc_wetensch_poster_nl_stnd</Template>
  <TotalTime>112</TotalTime>
  <Words>596</Words>
  <Application>Microsoft Office PowerPoint</Application>
  <PresentationFormat>Custom</PresentationFormat>
  <Paragraphs>128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Geneva</vt:lpstr>
      <vt:lpstr>Trebuchet MS</vt:lpstr>
      <vt:lpstr>Blank Presentation</vt:lpstr>
      <vt:lpstr>Titel: Ihil earchita a voluptae con aut fugit, untomig apples endipiciis ini coratem est modis aliquatem.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Root, L.E.A. (Leah)</cp:lastModifiedBy>
  <cp:revision>38</cp:revision>
  <cp:lastPrinted>2011-06-29T11:47:30Z</cp:lastPrinted>
  <dcterms:created xsi:type="dcterms:W3CDTF">2018-10-10T14:03:39Z</dcterms:created>
  <dcterms:modified xsi:type="dcterms:W3CDTF">2023-10-04T13:58:35Z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0x0101004BCB4FD74016CE47A05B7DCB3C9030C6</vt:lpwstr>
  </property>
</Properties>
</file>